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76" r:id="rId5"/>
    <p:sldId id="288" r:id="rId6"/>
    <p:sldId id="283" r:id="rId7"/>
    <p:sldId id="284" r:id="rId8"/>
    <p:sldId id="282" r:id="rId9"/>
    <p:sldId id="287" r:id="rId1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5;&#1072;&#1089;&#1090;&#1072;&#1089;&#1080;&#1103;\Desktop\Microsoft%20Excel%20Worksheet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5;&#1072;&#1089;&#1090;&#1072;&#1089;&#1080;&#1103;\Desktop\Microsoft%20Excel%20Worksheet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5;&#1072;&#1089;&#1090;&#1072;&#1089;&#1080;&#1103;\Desktop\Microsoft%20Excel%20Worksheet%20(2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5;&#1072;&#1089;&#1090;&#1072;&#1089;&#1080;&#1103;\Desktop\Microsoft%20Excel%20Worksheet%20(2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Динамика цены на золото, в </a:t>
            </a:r>
            <a:r>
              <a:rPr lang="en-US" sz="1600" dirty="0"/>
              <a:t>$ </a:t>
            </a:r>
            <a:r>
              <a:rPr lang="ru-RU" sz="1600" dirty="0"/>
              <a:t>за кг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золото</c:v>
                </c:pt>
              </c:strCache>
            </c:strRef>
          </c:tx>
          <c:spPr>
            <a:ln w="22225" cap="rnd">
              <a:solidFill>
                <a:schemeClr val="accent6"/>
              </a:solidFill>
            </a:ln>
            <a:effectLst>
              <a:glow rad="139700">
                <a:schemeClr val="accent6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Лист1!$B$3:$F$3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Лист1!$B$4:$F$4</c:f>
              <c:numCache>
                <c:formatCode>General</c:formatCode>
                <c:ptCount val="5"/>
                <c:pt idx="0">
                  <c:v>41.53</c:v>
                </c:pt>
                <c:pt idx="1">
                  <c:v>44.71</c:v>
                </c:pt>
                <c:pt idx="2">
                  <c:v>45.03</c:v>
                </c:pt>
                <c:pt idx="3">
                  <c:v>45.42</c:v>
                </c:pt>
                <c:pt idx="4">
                  <c:v>49.99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9448264"/>
        <c:axId val="169449832"/>
      </c:lineChart>
      <c:catAx>
        <c:axId val="16944826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449832"/>
        <c:crosses val="autoZero"/>
        <c:auto val="1"/>
        <c:lblAlgn val="ctr"/>
        <c:lblOffset val="100"/>
        <c:noMultiLvlLbl val="0"/>
      </c:catAx>
      <c:valAx>
        <c:axId val="16944983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448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accent3">
          <a:lumMod val="20000"/>
          <a:lumOff val="80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Динамика цены на кобальт, в </a:t>
            </a:r>
            <a:r>
              <a:rPr lang="en-US" sz="1600" dirty="0"/>
              <a:t>$ </a:t>
            </a:r>
            <a:r>
              <a:rPr lang="ru-RU" sz="1600" dirty="0"/>
              <a:t>за 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Лист1!$A$5</c:f>
              <c:strCache>
                <c:ptCount val="1"/>
                <c:pt idx="0">
                  <c:v>кобальт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Лист1!$B$3:$F$3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Лист1!$B$5:$F$5</c:f>
              <c:numCache>
                <c:formatCode>General</c:formatCode>
                <c:ptCount val="5"/>
                <c:pt idx="0">
                  <c:v>28444.5</c:v>
                </c:pt>
                <c:pt idx="1">
                  <c:v>25511.85</c:v>
                </c:pt>
                <c:pt idx="2">
                  <c:v>55742.400000000001</c:v>
                </c:pt>
                <c:pt idx="3">
                  <c:v>72632.7</c:v>
                </c:pt>
                <c:pt idx="4">
                  <c:v>33075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9447088"/>
        <c:axId val="169451400"/>
      </c:lineChart>
      <c:catAx>
        <c:axId val="16944708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451400"/>
        <c:crosses val="autoZero"/>
        <c:auto val="1"/>
        <c:lblAlgn val="ctr"/>
        <c:lblOffset val="100"/>
        <c:noMultiLvlLbl val="0"/>
      </c:catAx>
      <c:valAx>
        <c:axId val="16945140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447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accent3">
          <a:lumMod val="20000"/>
          <a:lumOff val="80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Динамика цены на железо, в </a:t>
            </a:r>
            <a:r>
              <a:rPr lang="en-US" sz="1600" dirty="0"/>
              <a:t>$ </a:t>
            </a:r>
            <a:r>
              <a:rPr lang="ru-RU" sz="1600" dirty="0"/>
              <a:t>за 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Лист1!$A$6</c:f>
              <c:strCache>
                <c:ptCount val="1"/>
                <c:pt idx="0">
                  <c:v>железо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Лист1!$B$3:$F$3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Лист1!$B$6:$F$6</c:f>
              <c:numCache>
                <c:formatCode>General</c:formatCode>
                <c:ptCount val="5"/>
                <c:pt idx="0">
                  <c:v>81.19</c:v>
                </c:pt>
                <c:pt idx="1">
                  <c:v>73.11</c:v>
                </c:pt>
                <c:pt idx="2">
                  <c:v>78.540000000000006</c:v>
                </c:pt>
                <c:pt idx="3">
                  <c:v>93</c:v>
                </c:pt>
                <c:pt idx="4">
                  <c:v>112.15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9452576"/>
        <c:axId val="169450224"/>
      </c:lineChart>
      <c:catAx>
        <c:axId val="16945257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450224"/>
        <c:crosses val="autoZero"/>
        <c:auto val="1"/>
        <c:lblAlgn val="ctr"/>
        <c:lblOffset val="100"/>
        <c:noMultiLvlLbl val="0"/>
      </c:catAx>
      <c:valAx>
        <c:axId val="16945022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45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accent3">
          <a:lumMod val="20000"/>
          <a:lumOff val="80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Динамика цены на серу, в </a:t>
            </a:r>
            <a:r>
              <a:rPr lang="en-US" sz="1600" dirty="0"/>
              <a:t>$ </a:t>
            </a:r>
            <a:r>
              <a:rPr lang="ru-RU" sz="1600" dirty="0"/>
              <a:t>за 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Лист1!$A$7</c:f>
              <c:strCache>
                <c:ptCount val="1"/>
                <c:pt idx="0">
                  <c:v>сера</c:v>
                </c:pt>
              </c:strCache>
            </c:strRef>
          </c:tx>
          <c:spPr>
            <a:ln w="22225" cap="rnd">
              <a:solidFill>
                <a:schemeClr val="accent5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Лист1!$B$3:$F$3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Лист1!$B$7:$F$7</c:f>
              <c:numCache>
                <c:formatCode>General</c:formatCode>
                <c:ptCount val="5"/>
                <c:pt idx="0">
                  <c:v>87.62</c:v>
                </c:pt>
                <c:pt idx="1">
                  <c:v>37.880000000000003</c:v>
                </c:pt>
                <c:pt idx="2">
                  <c:v>46.4</c:v>
                </c:pt>
                <c:pt idx="3">
                  <c:v>70</c:v>
                </c:pt>
                <c:pt idx="4">
                  <c:v>50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9452184"/>
        <c:axId val="169451008"/>
      </c:lineChart>
      <c:catAx>
        <c:axId val="1694521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451008"/>
        <c:crosses val="autoZero"/>
        <c:auto val="1"/>
        <c:lblAlgn val="ctr"/>
        <c:lblOffset val="100"/>
        <c:noMultiLvlLbl val="0"/>
      </c:catAx>
      <c:valAx>
        <c:axId val="16945100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452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accent3">
          <a:lumMod val="20000"/>
          <a:lumOff val="80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4988ACD-2C47-44EC-BB7A-2660A09A693E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1AE400-C156-46A1-A0E2-1B558DFFA34E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0631284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F47E0C6-D10B-4946-954D-3D5DBA64A939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E48D1-FA17-4B0C-9EED-C23B2F50007B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484855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1664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ru-RU" noProof="1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6641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ru-RU" noProof="1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406374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ru-RU" noProof="1" smtClean="0"/>
              <a:t>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627007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ru-RU" noProof="1" smtClean="0"/>
              <a:t>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251016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77E48D1-FA17-4B0C-9EED-C23B2F50007B}" type="slidenum">
              <a:rPr lang="ru-RU" noProof="1" smtClean="0"/>
              <a:t>6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204355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rtlCol="0" anchor="b">
            <a:normAutofit/>
          </a:bodyPr>
          <a:lstStyle>
            <a:lvl1pPr algn="ctr">
              <a:defRPr sz="48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E5EB0E-63A8-493B-87F9-F67BD3B14882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9AED97-76C9-4224-B9E3-7D98262E7B2C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7B0F9D-362D-4912-A047-2A2EABDA5A5C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3C5338-0654-4957-B505-FE1B29DF43DB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11" name="Надпись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«</a:t>
            </a:r>
          </a:p>
        </p:txBody>
      </p:sp>
      <p:sp>
        <p:nvSpPr>
          <p:cNvPr id="13" name="Надпись 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70FB85-EE0F-4054-AE72-FBD492A214A9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B9F098-4A48-46C0-AA76-07166A59BD42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3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9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284875-DA23-480C-8FF9-5287054E262A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563308-AED1-45D7-8455-F1B14A289A84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DF7441-7813-4A14-BB2F-2CF82C1D36BB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24A31A-532A-45F4-A9DF-AE56214B8289}" type="datetime1">
              <a:rPr lang="ru-RU" noProof="1" dirty="0" smtClean="0"/>
              <a:t>14.12.2020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646BC7-ADC1-4510-AD2F-90647FA3E88F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11C343-D6E8-416A-A6BF-961E7E2C9DCA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rtlCol="0"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041577-CE67-4E3F-A543-4A3C666CD4DF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3C5C56-DB30-47A1-8F9B-1009D8DFDC66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2D9332-2B13-43DB-B6A2-783C39DF8640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rtlCol="0" anchor="b">
            <a:normAutofit/>
          </a:bodyPr>
          <a:lstStyle>
            <a:lvl1pPr>
              <a:defRPr sz="28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rtlCol="0" anchor="ctr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 rtlCol="0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145EF0-5AA7-4FCC-BDF9-8B84D095D98B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70092C-EDBD-4EA0-BE44-1336C780E089}" type="datetime1">
              <a:rPr lang="ru-RU" noProof="1" smtClean="0"/>
              <a:t>14.12.2020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B6385498-5719-4231-907B-C20F814A9FC1}" type="datetime1">
              <a:rPr lang="ru-RU" noProof="1" smtClean="0"/>
              <a:pPr/>
              <a:t>14.12.2020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6D22F896-40B5-4ADD-8801-0D06FADFA095}" type="slidenum">
              <a:rPr lang="ru-RU" noProof="1" smtClean="0"/>
              <a:pPr/>
              <a:t>‹#›</a:t>
            </a:fld>
            <a:endParaRPr lang="ru-RU" noProof="1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коративное изображение шаблона &quot;Мишень&quot;">
            <a:extLst>
              <a:ext uri="{FF2B5EF4-FFF2-40B4-BE49-F238E27FC236}">
                <a16:creationId xmlns="" xmlns:a16="http://schemas.microsoft.com/office/drawing/2014/main" id="{4BE4B96E-5EA8-4897-BE2C-FDAE5768F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DE0D6BE-330A-422D-9BD9-1E18F73C6E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481" y="609600"/>
            <a:ext cx="9485195" cy="4863152"/>
          </a:xfrm>
        </p:spPr>
        <p:txBody>
          <a:bodyPr rtlCol="0">
            <a:normAutofit/>
          </a:bodyPr>
          <a:lstStyle/>
          <a:p>
            <a:r>
              <a:rPr lang="ru-RU" sz="540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переработки отходов </a:t>
            </a:r>
            <a:r>
              <a:rPr lang="ru-RU" sz="5400" cap="none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</a:t>
            </a:r>
            <a:r>
              <a:rPr lang="ru-RU" sz="540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5400" cap="none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пос.Мундыбаш</a:t>
            </a:r>
            <a:endParaRPr lang="ru-RU" sz="4800" cap="none" noProof="1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34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коративное изображение шаблона &quot;Мишень&quot;">
            <a:extLst>
              <a:ext uri="{FF2B5EF4-FFF2-40B4-BE49-F238E27FC236}">
                <a16:creationId xmlns="" xmlns:a16="http://schemas.microsoft.com/office/drawing/2014/main" id="{4BE4B96E-5EA8-4897-BE2C-FDAE5768F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DE0D6BE-330A-422D-9BD9-1E18F73C6E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05" y="855260"/>
            <a:ext cx="7833814" cy="4863152"/>
          </a:xfrm>
        </p:spPr>
        <p:txBody>
          <a:bodyPr rtlCol="0">
            <a:noAutofit/>
          </a:bodyPr>
          <a:lstStyle/>
          <a:p>
            <a:pPr indent="450000" algn="l">
              <a:lnSpc>
                <a:spcPct val="100000"/>
              </a:lnSpc>
            </a:pP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</a:t>
            </a: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уменьшения </a:t>
            </a: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балансовых запасов большинства действующих </a:t>
            </a: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крупных горно-металлургических </a:t>
            </a: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актуальной задачей </a:t>
            </a: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ставят увеличение </a:t>
            </a: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полноты и комплексности </a:t>
            </a: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</a:t>
            </a: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отходов переработки </a:t>
            </a: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руд;</a:t>
            </a:r>
            <a:b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Вовлечение </a:t>
            </a: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эксплуатацию техногенного сырья позволяет существенно продлить срок службы предприятий, восполняя выбывающие </a:t>
            </a: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производственные </a:t>
            </a: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мощности по балансовым запасам руд при </a:t>
            </a: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росте качественных </a:t>
            </a: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</a:t>
            </a: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минеральных ресурсов </a:t>
            </a: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недр; </a:t>
            </a:r>
            <a:b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Одновременно </a:t>
            </a:r>
            <a:r>
              <a:rPr lang="ru-RU" sz="24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решаются проблемы экологической </a:t>
            </a:r>
            <a:r>
              <a:rPr lang="ru-RU" sz="24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безопасности.</a:t>
            </a:r>
            <a:endParaRPr lang="ru-RU" sz="2400" cap="none" noProof="1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xn--80anccitz3fwb.xn--p1ai/upload/iblock/49d/49dcf23c6c51251f8e65a057a1a18fe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645" y="583173"/>
            <a:ext cx="3957851" cy="2703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734" y="3676715"/>
            <a:ext cx="3969674" cy="2313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754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коративное изображение шаблона &quot;Мишень&quot;">
            <a:extLst>
              <a:ext uri="{FF2B5EF4-FFF2-40B4-BE49-F238E27FC236}">
                <a16:creationId xmlns="" xmlns:a16="http://schemas.microsoft.com/office/drawing/2014/main" id="{4BE4B96E-5EA8-4897-BE2C-FDAE5768F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DE0D6BE-330A-422D-9BD9-1E18F73C6E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16" y="232012"/>
            <a:ext cx="7192370" cy="5909481"/>
          </a:xfrm>
        </p:spPr>
        <p:txBody>
          <a:bodyPr rtlCol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3200" b="0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территории </a:t>
            </a:r>
            <a:r>
              <a:rPr lang="ru-RU" sz="3200" b="0" cap="none" dirty="0" err="1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0" cap="none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ундыбашского</a:t>
            </a:r>
            <a:r>
              <a:rPr lang="ru-RU" sz="3200" b="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поселения находится </a:t>
            </a:r>
            <a:r>
              <a:rPr lang="ru-RU" sz="3200" cap="none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3200" b="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Киселевском логу, которое находилось в эксплуатации </a:t>
            </a:r>
            <a:r>
              <a:rPr lang="ru-RU" sz="3200" b="0" cap="none" dirty="0" err="1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0" cap="none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ундыбашской</a:t>
            </a:r>
            <a:r>
              <a:rPr lang="ru-RU" sz="3200" b="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обогатительной фабрики с 1960 по 1988 года.</a:t>
            </a:r>
            <a:br>
              <a:rPr lang="ru-RU" sz="3200" b="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Отходы обогащения составляют </a:t>
            </a:r>
            <a:br>
              <a:rPr lang="ru-RU" sz="3200" b="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15,47 млн.м³ </a:t>
            </a:r>
            <a:r>
              <a:rPr lang="ru-RU" sz="3200" b="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хвостов.</a:t>
            </a:r>
            <a:endParaRPr lang="ru-RU" sz="3200" b="0" cap="none" dirty="0"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6622" t="31352" r="36180" b="19279"/>
          <a:stretch/>
        </p:blipFill>
        <p:spPr>
          <a:xfrm>
            <a:off x="7529385" y="922639"/>
            <a:ext cx="4313074" cy="338575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8378" t="27508" r="26284" b="10871"/>
          <a:stretch/>
        </p:blipFill>
        <p:spPr>
          <a:xfrm>
            <a:off x="6425514" y="3604912"/>
            <a:ext cx="4292637" cy="2688795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5146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коративное изображение шаблона &quot;Мишень&quot;">
            <a:extLst>
              <a:ext uri="{FF2B5EF4-FFF2-40B4-BE49-F238E27FC236}">
                <a16:creationId xmlns="" xmlns:a16="http://schemas.microsoft.com/office/drawing/2014/main" id="{4BE4B96E-5EA8-4897-BE2C-FDAE5768F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DE0D6BE-330A-422D-9BD9-1E18F73C6E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66103"/>
            <a:ext cx="10755041" cy="1326321"/>
          </a:xfrm>
        </p:spPr>
        <p:txBody>
          <a:bodyPr rtlCol="0">
            <a:noAutofit/>
          </a:bodyPr>
          <a:lstStyle/>
          <a:p>
            <a:r>
              <a:rPr lang="ru-RU" sz="320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Прогнозные запасы полезных компонентов в границах </a:t>
            </a:r>
            <a:r>
              <a:rPr lang="ru-RU" sz="3200" cap="none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</a:t>
            </a:r>
            <a:r>
              <a:rPr lang="ru-RU" sz="320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Киселевском логу*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noProof="1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0631" y="1511568"/>
            <a:ext cx="11455626" cy="2506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indent="450000" algn="just">
              <a:lnSpc>
                <a:spcPct val="100000"/>
              </a:lnSpc>
            </a:pP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2004 по 2008 годы по программе УК «</a:t>
            </a:r>
            <a:r>
              <a:rPr lang="ru-RU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вразхолдинг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были проведены исследования по переработке лежалых отходов обогащения мокрой магнитной сепарации железных руд </a:t>
            </a:r>
            <a:r>
              <a:rPr lang="ru-RU" sz="24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Киселевском логу ООО НПФ «Спирит»</a:t>
            </a:r>
            <a:r>
              <a:rPr lang="en-US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ЗАО «Западно-сибирское геологическое управление».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079530"/>
              </p:ext>
            </p:extLst>
          </p:nvPr>
        </p:nvGraphicFramePr>
        <p:xfrm>
          <a:off x="780449" y="3820483"/>
          <a:ext cx="10515600" cy="185420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501766"/>
                <a:gridCol w="2310063"/>
                <a:gridCol w="2800952"/>
                <a:gridCol w="29028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Полезный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компонент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Ресурсы категории Р1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Ресурсы категории Р2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4081,1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Кобальт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2197,8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2486,7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441,14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3028" y="6326954"/>
            <a:ext cx="10515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*согласно предоставленной информации Кемеровского филиала ФБУ «ТФГИ по Сибирскому федеральному округу»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4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коративное изображение шаблона &quot;Мишень&quot;">
            <a:extLst>
              <a:ext uri="{FF2B5EF4-FFF2-40B4-BE49-F238E27FC236}">
                <a16:creationId xmlns="" xmlns:a16="http://schemas.microsoft.com/office/drawing/2014/main" id="{4BE4B96E-5EA8-4897-BE2C-FDAE5768F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DE0D6BE-330A-422D-9BD9-1E18F73C6E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273" y="0"/>
            <a:ext cx="10353761" cy="1326321"/>
          </a:xfrm>
        </p:spPr>
        <p:txBody>
          <a:bodyPr rtlCol="0">
            <a:normAutofit/>
          </a:bodyPr>
          <a:lstStyle/>
          <a:p>
            <a:r>
              <a:rPr lang="ru-RU" sz="280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цен на ресурсы, содержащиеся в границах </a:t>
            </a:r>
            <a:r>
              <a:rPr lang="ru-RU" sz="2800" cap="none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хвостохранилища</a:t>
            </a:r>
            <a:r>
              <a:rPr lang="ru-RU" sz="2800" cap="none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Киселевском логу</a:t>
            </a:r>
            <a:endParaRPr lang="ru-RU" sz="2800" cap="none" noProof="1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697476"/>
              </p:ext>
            </p:extLst>
          </p:nvPr>
        </p:nvGraphicFramePr>
        <p:xfrm>
          <a:off x="1199704" y="1326320"/>
          <a:ext cx="4641538" cy="2455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135669"/>
              </p:ext>
            </p:extLst>
          </p:nvPr>
        </p:nvGraphicFramePr>
        <p:xfrm>
          <a:off x="1199704" y="4067032"/>
          <a:ext cx="4641538" cy="2399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9129923"/>
              </p:ext>
            </p:extLst>
          </p:nvPr>
        </p:nvGraphicFramePr>
        <p:xfrm>
          <a:off x="6346209" y="1326319"/>
          <a:ext cx="4631634" cy="2455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7698932"/>
              </p:ext>
            </p:extLst>
          </p:nvPr>
        </p:nvGraphicFramePr>
        <p:xfrm>
          <a:off x="6346209" y="4067032"/>
          <a:ext cx="4631634" cy="2399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7175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коративное изображение шаблона &quot;Мишень&quot;">
            <a:extLst>
              <a:ext uri="{FF2B5EF4-FFF2-40B4-BE49-F238E27FC236}">
                <a16:creationId xmlns="" xmlns:a16="http://schemas.microsoft.com/office/drawing/2014/main" id="{4BE4B96E-5EA8-4897-BE2C-FDAE5768F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4DE0D6BE-330A-422D-9BD9-1E18F73C6E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61A9E1-AECC-49E8-8865-1C160302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84" y="925398"/>
            <a:ext cx="7436308" cy="1637731"/>
          </a:xfrm>
        </p:spPr>
        <p:txBody>
          <a:bodyPr rtlCol="0">
            <a:noAutofit/>
          </a:bodyPr>
          <a:lstStyle/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600" cap="none" noProof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Лежалые хвосты хвостохранилища Мундыбашской обогатительной фабрики представляют промышленный интерес для их </a:t>
            </a:r>
            <a:r>
              <a:rPr lang="ru-RU" sz="26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переработки;</a:t>
            </a:r>
            <a:br>
              <a:rPr lang="ru-RU" sz="26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cap="none" noProof="1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ru-RU" sz="4000" cap="none" noProof="1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ru-RU" sz="4000" cap="none" noProof="1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85" y="609600"/>
            <a:ext cx="4107222" cy="2919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69" y="3637637"/>
            <a:ext cx="3854969" cy="254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6E61A9E1-AECC-49E8-8865-1C160302B7FA}"/>
              </a:ext>
            </a:extLst>
          </p:cNvPr>
          <p:cNvSpPr txBox="1">
            <a:spLocks/>
          </p:cNvSpPr>
          <p:nvPr/>
        </p:nvSpPr>
        <p:spPr>
          <a:xfrm>
            <a:off x="252284" y="2285748"/>
            <a:ext cx="8149988" cy="240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6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 отработка технологии для комплексного извлечения всех компонентов переработки;</a:t>
            </a:r>
            <a:br>
              <a:rPr lang="ru-RU" sz="26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ru-RU" sz="40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ru-RU" sz="4000" cap="none" noProof="1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6E61A9E1-AECC-49E8-8865-1C160302B7FA}"/>
              </a:ext>
            </a:extLst>
          </p:cNvPr>
          <p:cNvSpPr txBox="1">
            <a:spLocks/>
          </p:cNvSpPr>
          <p:nvPr/>
        </p:nvSpPr>
        <p:spPr>
          <a:xfrm>
            <a:off x="252284" y="4418430"/>
            <a:ext cx="7193985" cy="2033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6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Межевание земельного участка и регистрация хвостохранилища в Киселевском логу в Управлении Федеральной службы государственной регистрации кадастра и картографии по Кемеровской области- Кузбасса будет проведена в 2021 году.</a:t>
            </a:r>
            <a:r>
              <a:rPr lang="ru-RU" sz="40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ru-RU" sz="4000" cap="none" noProof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ru-RU" sz="4000" cap="none" noProof="1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68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амаст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618_TF44600913.potx" id="{CFFB9D6F-F3B7-48FB-8EEF-275BDD630CB5}" vid="{4B774770-4E5E-4775-82F3-6D054E93DC6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5A5B28-3D16-4621-8849-6D474A759E29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53DAA06-94EB-4823-9E76-54CD605DE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D98229-7B95-4B48-98C8-487C48B317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tf44600913_win32</Template>
  <TotalTime>0</TotalTime>
  <Words>208</Words>
  <Application>Microsoft Office PowerPoint</Application>
  <PresentationFormat>Широкоэкранный</PresentationFormat>
  <Paragraphs>40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Bookman Old Style</vt:lpstr>
      <vt:lpstr>Calibri</vt:lpstr>
      <vt:lpstr>Times New Roman</vt:lpstr>
      <vt:lpstr>Wingdings</vt:lpstr>
      <vt:lpstr>Дамаст</vt:lpstr>
      <vt:lpstr>Проект переработки отходов хвостохранилища  в пос.Мундыбаш</vt:lpstr>
      <vt:lpstr>В условиях уменьшения балансовых запасов большинства действующих крупных горно-металлургических предприятий актуальной задачей ставят увеличение полноты и комплексности использования отходов переработки руд;      Вовлечение в эксплуатацию техногенного сырья позволяет существенно продлить срок службы предприятий, восполняя выбывающие производственные мощности по балансовым запасам руд при росте качественных показателей использования минеральных ресурсов недр;        Одновременно решаются проблемы экологической безопасности.</vt:lpstr>
      <vt:lpstr>На территории Мундыбашского городского поселения находится хвостохранилище в Киселевском логу, которое находилось в эксплуатации Мундыбашской обогатительной фабрики с 1960 по 1988 года.  Отходы обогащения составляют  15,47 млн.м³ хвостов.</vt:lpstr>
      <vt:lpstr>Прогнозные запасы полезных компонентов в границах хвостохранилища в Киселевском логу*  </vt:lpstr>
      <vt:lpstr>Динамика цен на ресурсы, содержащиеся в границах хвостохранилища в Киселевском логу</vt:lpstr>
      <vt:lpstr>Лежалые хвосты хвостохранилища Мундыбашской обогатительной фабрики представляют промышленный интерес для их переработки;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2020-12-14T07:41:44Z</dcterms:created>
  <dcterms:modified xsi:type="dcterms:W3CDTF">2020-12-14T09:05:06Z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