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8" r:id="rId2"/>
    <p:sldId id="290" r:id="rId3"/>
    <p:sldId id="291" r:id="rId4"/>
    <p:sldId id="334" r:id="rId5"/>
    <p:sldId id="292" r:id="rId6"/>
    <p:sldId id="332" r:id="rId7"/>
    <p:sldId id="284" r:id="rId8"/>
    <p:sldId id="295" r:id="rId9"/>
    <p:sldId id="335" r:id="rId10"/>
    <p:sldId id="296" r:id="rId11"/>
    <p:sldId id="297" r:id="rId12"/>
    <p:sldId id="323" r:id="rId13"/>
    <p:sldId id="298" r:id="rId14"/>
    <p:sldId id="319" r:id="rId15"/>
    <p:sldId id="299" r:id="rId16"/>
    <p:sldId id="331" r:id="rId17"/>
    <p:sldId id="300" r:id="rId18"/>
    <p:sldId id="325" r:id="rId19"/>
    <p:sldId id="304" r:id="rId20"/>
    <p:sldId id="315" r:id="rId21"/>
    <p:sldId id="305" r:id="rId22"/>
    <p:sldId id="32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3300"/>
    <a:srgbClr val="66FF33"/>
    <a:srgbClr val="990099"/>
    <a:srgbClr val="FF00FF"/>
    <a:srgbClr val="FF0066"/>
    <a:srgbClr val="0000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118" autoAdjust="0"/>
  </p:normalViewPr>
  <p:slideViewPr>
    <p:cSldViewPr snapToObjects="1">
      <p:cViewPr>
        <p:scale>
          <a:sx n="100" d="100"/>
          <a:sy n="100" d="100"/>
        </p:scale>
        <p:origin x="-9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CCE77-DA20-403C-A108-9E0117F149DB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/>
      <dgm:spPr/>
    </dgm:pt>
    <dgm:pt modelId="{BB1B20EB-176C-4626-8873-C8D83FD59A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проекта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бюджета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основано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НА :</a:t>
          </a:r>
        </a:p>
      </dgm:t>
    </dgm:pt>
    <dgm:pt modelId="{0EC38781-0A8B-4FF7-A487-344EF4EA1870}" type="parTrans" cxnId="{D0212222-467C-4B1E-8786-EF8DFCF73069}">
      <dgm:prSet/>
      <dgm:spPr/>
    </dgm:pt>
    <dgm:pt modelId="{6E886A87-53D1-4F3D-9CCB-971BDCBFB077}" type="sibTrans" cxnId="{D0212222-467C-4B1E-8786-EF8DFCF73069}">
      <dgm:prSet/>
      <dgm:spPr/>
    </dgm:pt>
    <dgm:pt modelId="{7879CA32-BEE6-460E-9C06-9E7759E7D1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бюджетном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Послании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Президента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РФ</a:t>
          </a:r>
        </a:p>
      </dgm:t>
    </dgm:pt>
    <dgm:pt modelId="{0189C158-4EFB-48DC-9577-66FB72C629E1}" type="parTrans" cxnId="{BA25D2A3-4979-4A17-ADDE-B94D04B7CFDF}">
      <dgm:prSet/>
      <dgm:spPr/>
    </dgm:pt>
    <dgm:pt modelId="{97199934-1CF1-4B1F-A1AF-BF8B3E2D71FE}" type="sibTrans" cxnId="{BA25D2A3-4979-4A17-ADDE-B94D04B7CFDF}">
      <dgm:prSet/>
      <dgm:spPr/>
    </dgm:pt>
    <dgm:pt modelId="{33700435-5AF1-44F0-B8E1-5471B27A0F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прогнозе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экономического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развития</a:t>
          </a:r>
        </a:p>
      </dgm:t>
    </dgm:pt>
    <dgm:pt modelId="{F1CF800E-15D7-469A-8BEB-316CFDF8CB98}" type="parTrans" cxnId="{2215DBD3-7029-4776-BD2A-0FC21905D420}">
      <dgm:prSet/>
      <dgm:spPr/>
    </dgm:pt>
    <dgm:pt modelId="{889708C4-8AB3-45DF-959E-C2683D582C16}" type="sibTrans" cxnId="{2215DBD3-7029-4776-BD2A-0FC21905D420}">
      <dgm:prSet/>
      <dgm:spPr/>
    </dgm:pt>
    <dgm:pt modelId="{B7C074A8-FC50-4DF8-A6C3-73D0FF3514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направлениях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бюджетной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и налоговой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политики</a:t>
          </a:r>
        </a:p>
      </dgm:t>
    </dgm:pt>
    <dgm:pt modelId="{2906404F-25FC-40D5-9C11-C48ECE19B08B}" type="parTrans" cxnId="{271C2232-2CD5-4AFC-B3DA-92E9F5A31614}">
      <dgm:prSet/>
      <dgm:spPr/>
    </dgm:pt>
    <dgm:pt modelId="{59B9C5CD-8255-48AB-8C3A-1EBD7306F579}" type="sibTrans" cxnId="{271C2232-2CD5-4AFC-B3DA-92E9F5A31614}">
      <dgm:prSet/>
      <dgm:spPr/>
    </dgm:pt>
    <dgm:pt modelId="{ED6B46E9-2E22-4CD2-94E2-3B16D9E58D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программах</a:t>
          </a:r>
        </a:p>
      </dgm:t>
    </dgm:pt>
    <dgm:pt modelId="{716ED355-D872-463F-B6AA-871D73C4AA6F}" type="parTrans" cxnId="{1C2DF5C3-09EC-4B22-BE5F-EB0CBB2CEA78}">
      <dgm:prSet/>
      <dgm:spPr/>
    </dgm:pt>
    <dgm:pt modelId="{91C87787-16EB-468B-8ABD-FCADCCDEF3EE}" type="sibTrans" cxnId="{1C2DF5C3-09EC-4B22-BE5F-EB0CBB2CEA78}">
      <dgm:prSet/>
      <dgm:spPr/>
    </dgm:pt>
    <dgm:pt modelId="{7695A442-29B2-410E-B8EB-DAE09862512B}" type="pres">
      <dgm:prSet presAssocID="{328CCE77-DA20-403C-A108-9E0117F14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5BBC17-AC0F-47E2-9ACF-1DD608D4BFA3}" type="pres">
      <dgm:prSet presAssocID="{BB1B20EB-176C-4626-8873-C8D83FD59A1D}" presName="hierRoot1" presStyleCnt="0">
        <dgm:presLayoutVars>
          <dgm:hierBranch/>
        </dgm:presLayoutVars>
      </dgm:prSet>
      <dgm:spPr/>
    </dgm:pt>
    <dgm:pt modelId="{340219D2-EF15-4632-B14C-5F50DE06E695}" type="pres">
      <dgm:prSet presAssocID="{BB1B20EB-176C-4626-8873-C8D83FD59A1D}" presName="rootComposite1" presStyleCnt="0"/>
      <dgm:spPr/>
    </dgm:pt>
    <dgm:pt modelId="{0E63D746-A427-4AAC-8BBF-3A4C21DA3A20}" type="pres">
      <dgm:prSet presAssocID="{BB1B20EB-176C-4626-8873-C8D83FD59A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DE715-001B-48EE-AAB8-4E298BEEA74F}" type="pres">
      <dgm:prSet presAssocID="{BB1B20EB-176C-4626-8873-C8D83FD59A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8AABC2-0080-4AE5-BF68-DADEAD5F6798}" type="pres">
      <dgm:prSet presAssocID="{BB1B20EB-176C-4626-8873-C8D83FD59A1D}" presName="hierChild2" presStyleCnt="0"/>
      <dgm:spPr/>
    </dgm:pt>
    <dgm:pt modelId="{A4EE59F8-8C8A-49BC-B07C-88699A2A66FD}" type="pres">
      <dgm:prSet presAssocID="{0189C158-4EFB-48DC-9577-66FB72C629E1}" presName="Name35" presStyleLbl="parChTrans1D2" presStyleIdx="0" presStyleCnt="4"/>
      <dgm:spPr/>
    </dgm:pt>
    <dgm:pt modelId="{47A88B54-C241-4FE5-9FCD-2007556D15FE}" type="pres">
      <dgm:prSet presAssocID="{7879CA32-BEE6-460E-9C06-9E7759E7D1B1}" presName="hierRoot2" presStyleCnt="0">
        <dgm:presLayoutVars>
          <dgm:hierBranch/>
        </dgm:presLayoutVars>
      </dgm:prSet>
      <dgm:spPr/>
    </dgm:pt>
    <dgm:pt modelId="{454C3ED0-E21D-44C9-9EE6-50A79BD9F20B}" type="pres">
      <dgm:prSet presAssocID="{7879CA32-BEE6-460E-9C06-9E7759E7D1B1}" presName="rootComposite" presStyleCnt="0"/>
      <dgm:spPr/>
    </dgm:pt>
    <dgm:pt modelId="{E2EB1032-78FB-4DEB-863B-53E0FAEC95BC}" type="pres">
      <dgm:prSet presAssocID="{7879CA32-BEE6-460E-9C06-9E7759E7D1B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6FD260-D483-4814-8A55-5C84E9A9A64A}" type="pres">
      <dgm:prSet presAssocID="{7879CA32-BEE6-460E-9C06-9E7759E7D1B1}" presName="rootConnector" presStyleLbl="node2" presStyleIdx="0" presStyleCnt="4"/>
      <dgm:spPr/>
      <dgm:t>
        <a:bodyPr/>
        <a:lstStyle/>
        <a:p>
          <a:endParaRPr lang="ru-RU"/>
        </a:p>
      </dgm:t>
    </dgm:pt>
    <dgm:pt modelId="{9839E414-35E0-4506-B71D-68A6C20680CA}" type="pres">
      <dgm:prSet presAssocID="{7879CA32-BEE6-460E-9C06-9E7759E7D1B1}" presName="hierChild4" presStyleCnt="0"/>
      <dgm:spPr/>
    </dgm:pt>
    <dgm:pt modelId="{A24EF571-4282-4DC5-B523-8AF7CE61A787}" type="pres">
      <dgm:prSet presAssocID="{7879CA32-BEE6-460E-9C06-9E7759E7D1B1}" presName="hierChild5" presStyleCnt="0"/>
      <dgm:spPr/>
    </dgm:pt>
    <dgm:pt modelId="{01A00A8A-671F-465B-8839-603BD560F5C9}" type="pres">
      <dgm:prSet presAssocID="{F1CF800E-15D7-469A-8BEB-316CFDF8CB98}" presName="Name35" presStyleLbl="parChTrans1D2" presStyleIdx="1" presStyleCnt="4"/>
      <dgm:spPr/>
    </dgm:pt>
    <dgm:pt modelId="{758996AD-225E-4D52-A4D0-88F8819699EB}" type="pres">
      <dgm:prSet presAssocID="{33700435-5AF1-44F0-B8E1-5471B27A0FEF}" presName="hierRoot2" presStyleCnt="0">
        <dgm:presLayoutVars>
          <dgm:hierBranch/>
        </dgm:presLayoutVars>
      </dgm:prSet>
      <dgm:spPr/>
    </dgm:pt>
    <dgm:pt modelId="{350551DA-E24E-4298-BF06-11167991CD08}" type="pres">
      <dgm:prSet presAssocID="{33700435-5AF1-44F0-B8E1-5471B27A0FEF}" presName="rootComposite" presStyleCnt="0"/>
      <dgm:spPr/>
    </dgm:pt>
    <dgm:pt modelId="{556F4C36-69A2-40A5-B00E-E6CBD3280D38}" type="pres">
      <dgm:prSet presAssocID="{33700435-5AF1-44F0-B8E1-5471B27A0FE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1D6BF-2142-4666-98FB-D8B2A7292B79}" type="pres">
      <dgm:prSet presAssocID="{33700435-5AF1-44F0-B8E1-5471B27A0FE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60D5348-4E14-4390-B117-2A1519A041C7}" type="pres">
      <dgm:prSet presAssocID="{33700435-5AF1-44F0-B8E1-5471B27A0FEF}" presName="hierChild4" presStyleCnt="0"/>
      <dgm:spPr/>
    </dgm:pt>
    <dgm:pt modelId="{7D86FFAB-DD81-4674-A96B-E833EBA8D5BC}" type="pres">
      <dgm:prSet presAssocID="{33700435-5AF1-44F0-B8E1-5471B27A0FEF}" presName="hierChild5" presStyleCnt="0"/>
      <dgm:spPr/>
    </dgm:pt>
    <dgm:pt modelId="{3FE38371-CA10-46EF-A1DA-F1A8EDF42F94}" type="pres">
      <dgm:prSet presAssocID="{2906404F-25FC-40D5-9C11-C48ECE19B08B}" presName="Name35" presStyleLbl="parChTrans1D2" presStyleIdx="2" presStyleCnt="4"/>
      <dgm:spPr/>
    </dgm:pt>
    <dgm:pt modelId="{6ED3BA07-15DD-4741-9548-CEBFD37DD92B}" type="pres">
      <dgm:prSet presAssocID="{B7C074A8-FC50-4DF8-A6C3-73D0FF35142F}" presName="hierRoot2" presStyleCnt="0">
        <dgm:presLayoutVars>
          <dgm:hierBranch/>
        </dgm:presLayoutVars>
      </dgm:prSet>
      <dgm:spPr/>
    </dgm:pt>
    <dgm:pt modelId="{9722E3E1-FD39-4582-BBE3-9B8BC9C01147}" type="pres">
      <dgm:prSet presAssocID="{B7C074A8-FC50-4DF8-A6C3-73D0FF35142F}" presName="rootComposite" presStyleCnt="0"/>
      <dgm:spPr/>
    </dgm:pt>
    <dgm:pt modelId="{22696F04-19BF-4A9C-B84C-95821DC381AD}" type="pres">
      <dgm:prSet presAssocID="{B7C074A8-FC50-4DF8-A6C3-73D0FF35142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03497-D7F9-42CE-8222-ECF98B0C5622}" type="pres">
      <dgm:prSet presAssocID="{B7C074A8-FC50-4DF8-A6C3-73D0FF35142F}" presName="rootConnector" presStyleLbl="node2" presStyleIdx="2" presStyleCnt="4"/>
      <dgm:spPr/>
      <dgm:t>
        <a:bodyPr/>
        <a:lstStyle/>
        <a:p>
          <a:endParaRPr lang="ru-RU"/>
        </a:p>
      </dgm:t>
    </dgm:pt>
    <dgm:pt modelId="{A00A07B5-DB55-4951-8D1F-C8A0A7970ADB}" type="pres">
      <dgm:prSet presAssocID="{B7C074A8-FC50-4DF8-A6C3-73D0FF35142F}" presName="hierChild4" presStyleCnt="0"/>
      <dgm:spPr/>
    </dgm:pt>
    <dgm:pt modelId="{05803FC6-DFCB-4B10-88B4-5A2B8F849249}" type="pres">
      <dgm:prSet presAssocID="{B7C074A8-FC50-4DF8-A6C3-73D0FF35142F}" presName="hierChild5" presStyleCnt="0"/>
      <dgm:spPr/>
    </dgm:pt>
    <dgm:pt modelId="{5C8DE87D-EFE7-4ADB-85A5-34A876F42294}" type="pres">
      <dgm:prSet presAssocID="{716ED355-D872-463F-B6AA-871D73C4AA6F}" presName="Name35" presStyleLbl="parChTrans1D2" presStyleIdx="3" presStyleCnt="4"/>
      <dgm:spPr/>
    </dgm:pt>
    <dgm:pt modelId="{FC0EC114-4102-496D-86AD-0E5423915BAD}" type="pres">
      <dgm:prSet presAssocID="{ED6B46E9-2E22-4CD2-94E2-3B16D9E58DDC}" presName="hierRoot2" presStyleCnt="0">
        <dgm:presLayoutVars>
          <dgm:hierBranch/>
        </dgm:presLayoutVars>
      </dgm:prSet>
      <dgm:spPr/>
    </dgm:pt>
    <dgm:pt modelId="{1B8A00B9-0D4A-4D75-BEC2-BC38406DD3BA}" type="pres">
      <dgm:prSet presAssocID="{ED6B46E9-2E22-4CD2-94E2-3B16D9E58DDC}" presName="rootComposite" presStyleCnt="0"/>
      <dgm:spPr/>
    </dgm:pt>
    <dgm:pt modelId="{0FEBD290-49D6-4C97-BFFF-87C099FED1A1}" type="pres">
      <dgm:prSet presAssocID="{ED6B46E9-2E22-4CD2-94E2-3B16D9E58DD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BFB57-7339-45C0-85C8-D9CAEA610778}" type="pres">
      <dgm:prSet presAssocID="{ED6B46E9-2E22-4CD2-94E2-3B16D9E58DDC}" presName="rootConnector" presStyleLbl="node2" presStyleIdx="3" presStyleCnt="4"/>
      <dgm:spPr/>
      <dgm:t>
        <a:bodyPr/>
        <a:lstStyle/>
        <a:p>
          <a:endParaRPr lang="ru-RU"/>
        </a:p>
      </dgm:t>
    </dgm:pt>
    <dgm:pt modelId="{FE04491C-E14F-42F1-AFCD-693AB857D3C8}" type="pres">
      <dgm:prSet presAssocID="{ED6B46E9-2E22-4CD2-94E2-3B16D9E58DDC}" presName="hierChild4" presStyleCnt="0"/>
      <dgm:spPr/>
    </dgm:pt>
    <dgm:pt modelId="{2AB29CF3-79FE-48F0-8491-E92A7679D7C3}" type="pres">
      <dgm:prSet presAssocID="{ED6B46E9-2E22-4CD2-94E2-3B16D9E58DDC}" presName="hierChild5" presStyleCnt="0"/>
      <dgm:spPr/>
    </dgm:pt>
    <dgm:pt modelId="{679DF4F7-3502-4DE3-94FB-05F07B8E1997}" type="pres">
      <dgm:prSet presAssocID="{BB1B20EB-176C-4626-8873-C8D83FD59A1D}" presName="hierChild3" presStyleCnt="0"/>
      <dgm:spPr/>
    </dgm:pt>
  </dgm:ptLst>
  <dgm:cxnLst>
    <dgm:cxn modelId="{1C2DF5C3-09EC-4B22-BE5F-EB0CBB2CEA78}" srcId="{BB1B20EB-176C-4626-8873-C8D83FD59A1D}" destId="{ED6B46E9-2E22-4CD2-94E2-3B16D9E58DDC}" srcOrd="3" destOrd="0" parTransId="{716ED355-D872-463F-B6AA-871D73C4AA6F}" sibTransId="{91C87787-16EB-468B-8ABD-FCADCCDEF3EE}"/>
    <dgm:cxn modelId="{A73FC3DF-329B-46B9-9958-F55061EFC0DA}" type="presOf" srcId="{B7C074A8-FC50-4DF8-A6C3-73D0FF35142F}" destId="{22696F04-19BF-4A9C-B84C-95821DC381AD}" srcOrd="0" destOrd="0" presId="urn:microsoft.com/office/officeart/2005/8/layout/orgChart1"/>
    <dgm:cxn modelId="{BA25D2A3-4979-4A17-ADDE-B94D04B7CFDF}" srcId="{BB1B20EB-176C-4626-8873-C8D83FD59A1D}" destId="{7879CA32-BEE6-460E-9C06-9E7759E7D1B1}" srcOrd="0" destOrd="0" parTransId="{0189C158-4EFB-48DC-9577-66FB72C629E1}" sibTransId="{97199934-1CF1-4B1F-A1AF-BF8B3E2D71FE}"/>
    <dgm:cxn modelId="{6E22A008-F6A6-4E55-98ED-0F34591983C5}" type="presOf" srcId="{33700435-5AF1-44F0-B8E1-5471B27A0FEF}" destId="{556F4C36-69A2-40A5-B00E-E6CBD3280D38}" srcOrd="0" destOrd="0" presId="urn:microsoft.com/office/officeart/2005/8/layout/orgChart1"/>
    <dgm:cxn modelId="{83BD12EF-9F9C-418A-8F13-9A83757CAD6E}" type="presOf" srcId="{7879CA32-BEE6-460E-9C06-9E7759E7D1B1}" destId="{B66FD260-D483-4814-8A55-5C84E9A9A64A}" srcOrd="1" destOrd="0" presId="urn:microsoft.com/office/officeart/2005/8/layout/orgChart1"/>
    <dgm:cxn modelId="{D0212222-467C-4B1E-8786-EF8DFCF73069}" srcId="{328CCE77-DA20-403C-A108-9E0117F149DB}" destId="{BB1B20EB-176C-4626-8873-C8D83FD59A1D}" srcOrd="0" destOrd="0" parTransId="{0EC38781-0A8B-4FF7-A487-344EF4EA1870}" sibTransId="{6E886A87-53D1-4F3D-9CCB-971BDCBFB077}"/>
    <dgm:cxn modelId="{A884B9EB-F878-4446-80BC-2B2B0D3F76E5}" type="presOf" srcId="{BB1B20EB-176C-4626-8873-C8D83FD59A1D}" destId="{5E3DE715-001B-48EE-AAB8-4E298BEEA74F}" srcOrd="1" destOrd="0" presId="urn:microsoft.com/office/officeart/2005/8/layout/orgChart1"/>
    <dgm:cxn modelId="{271C2232-2CD5-4AFC-B3DA-92E9F5A31614}" srcId="{BB1B20EB-176C-4626-8873-C8D83FD59A1D}" destId="{B7C074A8-FC50-4DF8-A6C3-73D0FF35142F}" srcOrd="2" destOrd="0" parTransId="{2906404F-25FC-40D5-9C11-C48ECE19B08B}" sibTransId="{59B9C5CD-8255-48AB-8C3A-1EBD7306F579}"/>
    <dgm:cxn modelId="{2215DBD3-7029-4776-BD2A-0FC21905D420}" srcId="{BB1B20EB-176C-4626-8873-C8D83FD59A1D}" destId="{33700435-5AF1-44F0-B8E1-5471B27A0FEF}" srcOrd="1" destOrd="0" parTransId="{F1CF800E-15D7-469A-8BEB-316CFDF8CB98}" sibTransId="{889708C4-8AB3-45DF-959E-C2683D582C16}"/>
    <dgm:cxn modelId="{334DC19D-8145-4222-BE41-37B8E93AC1E3}" type="presOf" srcId="{ED6B46E9-2E22-4CD2-94E2-3B16D9E58DDC}" destId="{0FEBD290-49D6-4C97-BFFF-87C099FED1A1}" srcOrd="0" destOrd="0" presId="urn:microsoft.com/office/officeart/2005/8/layout/orgChart1"/>
    <dgm:cxn modelId="{EB1949DE-FE26-475A-8F83-0A076CEB9C95}" type="presOf" srcId="{328CCE77-DA20-403C-A108-9E0117F149DB}" destId="{7695A442-29B2-410E-B8EB-DAE09862512B}" srcOrd="0" destOrd="0" presId="urn:microsoft.com/office/officeart/2005/8/layout/orgChart1"/>
    <dgm:cxn modelId="{C6E69D5A-C073-4DAA-8834-8FB484DB4B65}" type="presOf" srcId="{B7C074A8-FC50-4DF8-A6C3-73D0FF35142F}" destId="{BF703497-D7F9-42CE-8222-ECF98B0C5622}" srcOrd="1" destOrd="0" presId="urn:microsoft.com/office/officeart/2005/8/layout/orgChart1"/>
    <dgm:cxn modelId="{960575B5-9D60-4E02-861C-96FF8A9B5DDA}" type="presOf" srcId="{2906404F-25FC-40D5-9C11-C48ECE19B08B}" destId="{3FE38371-CA10-46EF-A1DA-F1A8EDF42F94}" srcOrd="0" destOrd="0" presId="urn:microsoft.com/office/officeart/2005/8/layout/orgChart1"/>
    <dgm:cxn modelId="{38EA02C3-EF5F-49F7-A765-2334CDA57B0E}" type="presOf" srcId="{ED6B46E9-2E22-4CD2-94E2-3B16D9E58DDC}" destId="{55ABFB57-7339-45C0-85C8-D9CAEA610778}" srcOrd="1" destOrd="0" presId="urn:microsoft.com/office/officeart/2005/8/layout/orgChart1"/>
    <dgm:cxn modelId="{78DA1047-37A6-4313-93B2-D239BA017779}" type="presOf" srcId="{33700435-5AF1-44F0-B8E1-5471B27A0FEF}" destId="{2761D6BF-2142-4666-98FB-D8B2A7292B79}" srcOrd="1" destOrd="0" presId="urn:microsoft.com/office/officeart/2005/8/layout/orgChart1"/>
    <dgm:cxn modelId="{6B7B59C2-69F8-44E9-BE3A-40EF9D073922}" type="presOf" srcId="{F1CF800E-15D7-469A-8BEB-316CFDF8CB98}" destId="{01A00A8A-671F-465B-8839-603BD560F5C9}" srcOrd="0" destOrd="0" presId="urn:microsoft.com/office/officeart/2005/8/layout/orgChart1"/>
    <dgm:cxn modelId="{FE646711-C794-4205-B7F8-9DF0BF77FF62}" type="presOf" srcId="{716ED355-D872-463F-B6AA-871D73C4AA6F}" destId="{5C8DE87D-EFE7-4ADB-85A5-34A876F42294}" srcOrd="0" destOrd="0" presId="urn:microsoft.com/office/officeart/2005/8/layout/orgChart1"/>
    <dgm:cxn modelId="{2767620E-6737-4FF7-ABE8-F24C3DD3442A}" type="presOf" srcId="{7879CA32-BEE6-460E-9C06-9E7759E7D1B1}" destId="{E2EB1032-78FB-4DEB-863B-53E0FAEC95BC}" srcOrd="0" destOrd="0" presId="urn:microsoft.com/office/officeart/2005/8/layout/orgChart1"/>
    <dgm:cxn modelId="{6E5BDE1C-9B0E-4F29-B48D-591CD0AD12DB}" type="presOf" srcId="{0189C158-4EFB-48DC-9577-66FB72C629E1}" destId="{A4EE59F8-8C8A-49BC-B07C-88699A2A66FD}" srcOrd="0" destOrd="0" presId="urn:microsoft.com/office/officeart/2005/8/layout/orgChart1"/>
    <dgm:cxn modelId="{87EB8B5B-F07D-40ED-8238-1C7620650F3B}" type="presOf" srcId="{BB1B20EB-176C-4626-8873-C8D83FD59A1D}" destId="{0E63D746-A427-4AAC-8BBF-3A4C21DA3A20}" srcOrd="0" destOrd="0" presId="urn:microsoft.com/office/officeart/2005/8/layout/orgChart1"/>
    <dgm:cxn modelId="{860D14B5-E566-476F-89D9-FA7F134E1B3E}" type="presParOf" srcId="{7695A442-29B2-410E-B8EB-DAE09862512B}" destId="{A85BBC17-AC0F-47E2-9ACF-1DD608D4BFA3}" srcOrd="0" destOrd="0" presId="urn:microsoft.com/office/officeart/2005/8/layout/orgChart1"/>
    <dgm:cxn modelId="{71456B74-4CAC-4CFC-A4B5-0B734A608378}" type="presParOf" srcId="{A85BBC17-AC0F-47E2-9ACF-1DD608D4BFA3}" destId="{340219D2-EF15-4632-B14C-5F50DE06E695}" srcOrd="0" destOrd="0" presId="urn:microsoft.com/office/officeart/2005/8/layout/orgChart1"/>
    <dgm:cxn modelId="{1E058803-53C1-4A4A-8F2D-63E3FC03834D}" type="presParOf" srcId="{340219D2-EF15-4632-B14C-5F50DE06E695}" destId="{0E63D746-A427-4AAC-8BBF-3A4C21DA3A20}" srcOrd="0" destOrd="0" presId="urn:microsoft.com/office/officeart/2005/8/layout/orgChart1"/>
    <dgm:cxn modelId="{B5D10D72-6885-49EB-AEB4-F744F47D5129}" type="presParOf" srcId="{340219D2-EF15-4632-B14C-5F50DE06E695}" destId="{5E3DE715-001B-48EE-AAB8-4E298BEEA74F}" srcOrd="1" destOrd="0" presId="urn:microsoft.com/office/officeart/2005/8/layout/orgChart1"/>
    <dgm:cxn modelId="{0BF45F86-781B-4BC9-BD74-E4C9F0F1E785}" type="presParOf" srcId="{A85BBC17-AC0F-47E2-9ACF-1DD608D4BFA3}" destId="{778AABC2-0080-4AE5-BF68-DADEAD5F6798}" srcOrd="1" destOrd="0" presId="urn:microsoft.com/office/officeart/2005/8/layout/orgChart1"/>
    <dgm:cxn modelId="{7E79D6ED-15D4-444C-83F0-7BA7CEA607A4}" type="presParOf" srcId="{778AABC2-0080-4AE5-BF68-DADEAD5F6798}" destId="{A4EE59F8-8C8A-49BC-B07C-88699A2A66FD}" srcOrd="0" destOrd="0" presId="urn:microsoft.com/office/officeart/2005/8/layout/orgChart1"/>
    <dgm:cxn modelId="{A965540C-2EC4-4755-8C72-A3A1CEB783F5}" type="presParOf" srcId="{778AABC2-0080-4AE5-BF68-DADEAD5F6798}" destId="{47A88B54-C241-4FE5-9FCD-2007556D15FE}" srcOrd="1" destOrd="0" presId="urn:microsoft.com/office/officeart/2005/8/layout/orgChart1"/>
    <dgm:cxn modelId="{F5A635C8-5D54-4228-9928-453960666CB8}" type="presParOf" srcId="{47A88B54-C241-4FE5-9FCD-2007556D15FE}" destId="{454C3ED0-E21D-44C9-9EE6-50A79BD9F20B}" srcOrd="0" destOrd="0" presId="urn:microsoft.com/office/officeart/2005/8/layout/orgChart1"/>
    <dgm:cxn modelId="{7741E6A9-2408-4ACD-8343-533F499AA0EA}" type="presParOf" srcId="{454C3ED0-E21D-44C9-9EE6-50A79BD9F20B}" destId="{E2EB1032-78FB-4DEB-863B-53E0FAEC95BC}" srcOrd="0" destOrd="0" presId="urn:microsoft.com/office/officeart/2005/8/layout/orgChart1"/>
    <dgm:cxn modelId="{27414CE4-2AC4-4F9B-A4D7-C758BA41DB3E}" type="presParOf" srcId="{454C3ED0-E21D-44C9-9EE6-50A79BD9F20B}" destId="{B66FD260-D483-4814-8A55-5C84E9A9A64A}" srcOrd="1" destOrd="0" presId="urn:microsoft.com/office/officeart/2005/8/layout/orgChart1"/>
    <dgm:cxn modelId="{134E3E6E-68CA-4E85-A5B4-84ACC140F000}" type="presParOf" srcId="{47A88B54-C241-4FE5-9FCD-2007556D15FE}" destId="{9839E414-35E0-4506-B71D-68A6C20680CA}" srcOrd="1" destOrd="0" presId="urn:microsoft.com/office/officeart/2005/8/layout/orgChart1"/>
    <dgm:cxn modelId="{2F66BAB6-8088-4813-97C9-D30253E8FABA}" type="presParOf" srcId="{47A88B54-C241-4FE5-9FCD-2007556D15FE}" destId="{A24EF571-4282-4DC5-B523-8AF7CE61A787}" srcOrd="2" destOrd="0" presId="urn:microsoft.com/office/officeart/2005/8/layout/orgChart1"/>
    <dgm:cxn modelId="{FE7722F8-FAF8-41A7-AB3C-2AD9A5342BBB}" type="presParOf" srcId="{778AABC2-0080-4AE5-BF68-DADEAD5F6798}" destId="{01A00A8A-671F-465B-8839-603BD560F5C9}" srcOrd="2" destOrd="0" presId="urn:microsoft.com/office/officeart/2005/8/layout/orgChart1"/>
    <dgm:cxn modelId="{C23F4732-EF83-41C6-8044-EA64D2B37C0A}" type="presParOf" srcId="{778AABC2-0080-4AE5-BF68-DADEAD5F6798}" destId="{758996AD-225E-4D52-A4D0-88F8819699EB}" srcOrd="3" destOrd="0" presId="urn:microsoft.com/office/officeart/2005/8/layout/orgChart1"/>
    <dgm:cxn modelId="{42247D08-3F9D-489D-8B36-8F92E0A2EEB9}" type="presParOf" srcId="{758996AD-225E-4D52-A4D0-88F8819699EB}" destId="{350551DA-E24E-4298-BF06-11167991CD08}" srcOrd="0" destOrd="0" presId="urn:microsoft.com/office/officeart/2005/8/layout/orgChart1"/>
    <dgm:cxn modelId="{2A6CF5E6-0AF5-4FDF-9B7D-1A8481BE8884}" type="presParOf" srcId="{350551DA-E24E-4298-BF06-11167991CD08}" destId="{556F4C36-69A2-40A5-B00E-E6CBD3280D38}" srcOrd="0" destOrd="0" presId="urn:microsoft.com/office/officeart/2005/8/layout/orgChart1"/>
    <dgm:cxn modelId="{9E4CC7F5-1DC3-4355-A583-3883313892D8}" type="presParOf" srcId="{350551DA-E24E-4298-BF06-11167991CD08}" destId="{2761D6BF-2142-4666-98FB-D8B2A7292B79}" srcOrd="1" destOrd="0" presId="urn:microsoft.com/office/officeart/2005/8/layout/orgChart1"/>
    <dgm:cxn modelId="{21B109B5-520C-456E-B298-C5F9AF6000FE}" type="presParOf" srcId="{758996AD-225E-4D52-A4D0-88F8819699EB}" destId="{060D5348-4E14-4390-B117-2A1519A041C7}" srcOrd="1" destOrd="0" presId="urn:microsoft.com/office/officeart/2005/8/layout/orgChart1"/>
    <dgm:cxn modelId="{387672F6-A078-441E-987D-CFC4D6D52A57}" type="presParOf" srcId="{758996AD-225E-4D52-A4D0-88F8819699EB}" destId="{7D86FFAB-DD81-4674-A96B-E833EBA8D5BC}" srcOrd="2" destOrd="0" presId="urn:microsoft.com/office/officeart/2005/8/layout/orgChart1"/>
    <dgm:cxn modelId="{2A4FE6EF-7E7B-45CC-AD48-9F7A40C7CFF1}" type="presParOf" srcId="{778AABC2-0080-4AE5-BF68-DADEAD5F6798}" destId="{3FE38371-CA10-46EF-A1DA-F1A8EDF42F94}" srcOrd="4" destOrd="0" presId="urn:microsoft.com/office/officeart/2005/8/layout/orgChart1"/>
    <dgm:cxn modelId="{8E8020D0-4BE4-40B0-8DC3-D94E61638257}" type="presParOf" srcId="{778AABC2-0080-4AE5-BF68-DADEAD5F6798}" destId="{6ED3BA07-15DD-4741-9548-CEBFD37DD92B}" srcOrd="5" destOrd="0" presId="urn:microsoft.com/office/officeart/2005/8/layout/orgChart1"/>
    <dgm:cxn modelId="{D6C96B7E-2CC4-4219-8F54-3FFD9511C19F}" type="presParOf" srcId="{6ED3BA07-15DD-4741-9548-CEBFD37DD92B}" destId="{9722E3E1-FD39-4582-BBE3-9B8BC9C01147}" srcOrd="0" destOrd="0" presId="urn:microsoft.com/office/officeart/2005/8/layout/orgChart1"/>
    <dgm:cxn modelId="{4694C6A8-2285-471E-83FD-E3CA6375CE9C}" type="presParOf" srcId="{9722E3E1-FD39-4582-BBE3-9B8BC9C01147}" destId="{22696F04-19BF-4A9C-B84C-95821DC381AD}" srcOrd="0" destOrd="0" presId="urn:microsoft.com/office/officeart/2005/8/layout/orgChart1"/>
    <dgm:cxn modelId="{83B27E3E-8511-424A-A4CB-7A8AD7EBE2B7}" type="presParOf" srcId="{9722E3E1-FD39-4582-BBE3-9B8BC9C01147}" destId="{BF703497-D7F9-42CE-8222-ECF98B0C5622}" srcOrd="1" destOrd="0" presId="urn:microsoft.com/office/officeart/2005/8/layout/orgChart1"/>
    <dgm:cxn modelId="{4D7001C5-5ACA-4364-91DD-563BD9E9F323}" type="presParOf" srcId="{6ED3BA07-15DD-4741-9548-CEBFD37DD92B}" destId="{A00A07B5-DB55-4951-8D1F-C8A0A7970ADB}" srcOrd="1" destOrd="0" presId="urn:microsoft.com/office/officeart/2005/8/layout/orgChart1"/>
    <dgm:cxn modelId="{7419A6D7-25A5-4717-B471-020105248D31}" type="presParOf" srcId="{6ED3BA07-15DD-4741-9548-CEBFD37DD92B}" destId="{05803FC6-DFCB-4B10-88B4-5A2B8F849249}" srcOrd="2" destOrd="0" presId="urn:microsoft.com/office/officeart/2005/8/layout/orgChart1"/>
    <dgm:cxn modelId="{1B44EC06-07D2-4371-8E6A-55055C32F6B5}" type="presParOf" srcId="{778AABC2-0080-4AE5-BF68-DADEAD5F6798}" destId="{5C8DE87D-EFE7-4ADB-85A5-34A876F42294}" srcOrd="6" destOrd="0" presId="urn:microsoft.com/office/officeart/2005/8/layout/orgChart1"/>
    <dgm:cxn modelId="{77D8BBD1-F1A8-40BE-B303-6744AD643774}" type="presParOf" srcId="{778AABC2-0080-4AE5-BF68-DADEAD5F6798}" destId="{FC0EC114-4102-496D-86AD-0E5423915BAD}" srcOrd="7" destOrd="0" presId="urn:microsoft.com/office/officeart/2005/8/layout/orgChart1"/>
    <dgm:cxn modelId="{F5FEFF40-2A4E-4007-8A96-E254BFE6D4B5}" type="presParOf" srcId="{FC0EC114-4102-496D-86AD-0E5423915BAD}" destId="{1B8A00B9-0D4A-4D75-BEC2-BC38406DD3BA}" srcOrd="0" destOrd="0" presId="urn:microsoft.com/office/officeart/2005/8/layout/orgChart1"/>
    <dgm:cxn modelId="{FDAC9496-0F55-4C1B-8B4E-3664C76E7DDE}" type="presParOf" srcId="{1B8A00B9-0D4A-4D75-BEC2-BC38406DD3BA}" destId="{0FEBD290-49D6-4C97-BFFF-87C099FED1A1}" srcOrd="0" destOrd="0" presId="urn:microsoft.com/office/officeart/2005/8/layout/orgChart1"/>
    <dgm:cxn modelId="{76F4D11E-D6D1-4A6E-89C2-2F12969CD1BB}" type="presParOf" srcId="{1B8A00B9-0D4A-4D75-BEC2-BC38406DD3BA}" destId="{55ABFB57-7339-45C0-85C8-D9CAEA610778}" srcOrd="1" destOrd="0" presId="urn:microsoft.com/office/officeart/2005/8/layout/orgChart1"/>
    <dgm:cxn modelId="{C5E10EA3-F967-4F42-BF5E-A53FEB9D8F4E}" type="presParOf" srcId="{FC0EC114-4102-496D-86AD-0E5423915BAD}" destId="{FE04491C-E14F-42F1-AFCD-693AB857D3C8}" srcOrd="1" destOrd="0" presId="urn:microsoft.com/office/officeart/2005/8/layout/orgChart1"/>
    <dgm:cxn modelId="{7BF3759D-6EF2-4B5C-8E33-4283686E6F28}" type="presParOf" srcId="{FC0EC114-4102-496D-86AD-0E5423915BAD}" destId="{2AB29CF3-79FE-48F0-8491-E92A7679D7C3}" srcOrd="2" destOrd="0" presId="urn:microsoft.com/office/officeart/2005/8/layout/orgChart1"/>
    <dgm:cxn modelId="{3E07414E-357B-472C-ADE6-C02CAD6AB939}" type="presParOf" srcId="{A85BBC17-AC0F-47E2-9ACF-1DD608D4BFA3}" destId="{679DF4F7-3502-4DE3-94FB-05F07B8E19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E4E9FA-45B2-426C-AEDF-93FFA7751DF2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B30E1E7-352A-4A84-A1B9-FC742858B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FD2ECA9E-E60C-4B9B-BBAD-A7B255303BCD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78E96CF0-2C71-4F7D-A993-F788CDF42881}" type="slidenum">
              <a:rPr lang="ru-RU" sz="1200">
                <a:latin typeface="+mn-lt"/>
                <a:cs typeface="+mn-cs"/>
              </a:rPr>
              <a:pPr algn="r">
                <a:defRPr/>
              </a:pPr>
              <a:t>16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9E8ECED-8A17-4FB6-B276-EE04DCF9CA7E}" type="slidenum">
              <a:rPr lang="ru-RU" sz="1200">
                <a:latin typeface="+mn-lt"/>
                <a:cs typeface="+mn-cs"/>
              </a:rPr>
              <a:pPr algn="r">
                <a:defRPr/>
              </a:pPr>
              <a:t>22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FC2B-AD32-4648-BE78-6903E8CBF9CD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6251-B27A-4C4E-AB26-E090EA07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C41C-5AB3-4706-BE83-1E952F223EC2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D170-5D5F-45AF-B5B5-03DCE264D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8878-D69E-4FCC-97FB-EC2AAE88CAAE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1DDC-930A-4CE8-8580-8270960C0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A3C0-1270-45F8-9431-E26F2F02609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F063-AE42-4BD4-B1EA-16D046D7E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A4D45-497B-42B0-9CB9-4DC2AE68D4C8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3524-D476-4C8D-BC8C-69A594250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18D7-38F7-46F1-B9CB-4C8C444F3E68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970E-A4F0-4D80-8BAA-1D2ABFCB6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280C-D98E-4E88-A036-F5470E7A45A1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48D0-BD9A-4D06-A963-6EBB44878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82BE-471E-4E9D-8D71-2ED3A4E763A3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000E-9B24-4BBC-9CE1-AB321BF98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8DE8-FE25-4BC5-A489-BCFFC4884186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CF9E-D3BA-46BD-A98E-96DB48D5E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06E9-2C3F-4C7D-A8F5-7EBFDC1753EF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4507-714E-4527-BD44-620D51174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4586-E365-4567-B9CE-85FC300D9868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C676-9A5F-4827-941F-F0D45CB35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DF5A15C-3BA9-4942-819E-E926A19BFEB4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89B0D23-D2DB-4B41-8B80-017288FBC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404813"/>
            <a:ext cx="7772400" cy="1042987"/>
          </a:xfrm>
        </p:spPr>
        <p:txBody>
          <a:bodyPr anchor="b" anchorCtr="1"/>
          <a:lstStyle/>
          <a:p>
            <a:pPr eaLnBrk="1" hangingPunct="1"/>
            <a:r>
              <a:rPr lang="en-US" sz="1600" b="1" smtClean="0">
                <a:solidFill>
                  <a:schemeClr val="tx1"/>
                </a:solidFill>
              </a:rPr>
              <a:t> </a:t>
            </a:r>
            <a:r>
              <a:rPr lang="ru-RU" sz="1200" b="1" smtClean="0">
                <a:solidFill>
                  <a:schemeClr val="tx1"/>
                </a:solidFill>
              </a:rPr>
              <a:t>ПРОЕКТ БЮДЖЕТ ДЛЯ ГРАЖДАН</a:t>
            </a:r>
            <a:br>
              <a:rPr lang="ru-RU" sz="1200" b="1" smtClean="0">
                <a:solidFill>
                  <a:schemeClr val="tx1"/>
                </a:solidFill>
              </a:rPr>
            </a:br>
            <a:r>
              <a:rPr lang="ru-RU" sz="1200" b="1" smtClean="0">
                <a:solidFill>
                  <a:schemeClr val="tx1"/>
                </a:solidFill>
              </a:rPr>
              <a:t> Усть-Кабырзинского сельского поселения на 2021 год</a:t>
            </a:r>
            <a:r>
              <a:rPr lang="ru-RU" sz="1200" b="1" smtClean="0"/>
              <a:t>  </a:t>
            </a:r>
            <a:r>
              <a:rPr lang="ru-RU" sz="1200" b="1" smtClean="0">
                <a:solidFill>
                  <a:schemeClr val="tx1"/>
                </a:solidFill>
              </a:rPr>
              <a:t>и плановый период 2022 г и 20</a:t>
            </a:r>
            <a:r>
              <a:rPr lang="en-US" sz="1200" b="1" smtClean="0">
                <a:solidFill>
                  <a:schemeClr val="tx1"/>
                </a:solidFill>
              </a:rPr>
              <a:t>2</a:t>
            </a:r>
            <a:r>
              <a:rPr lang="ru-RU" sz="1200" b="1" smtClean="0">
                <a:solidFill>
                  <a:schemeClr val="tx1"/>
                </a:solidFill>
              </a:rPr>
              <a:t>3 г</a:t>
            </a:r>
            <a:br>
              <a:rPr lang="ru-RU" sz="1200" b="1" smtClean="0">
                <a:solidFill>
                  <a:schemeClr val="tx1"/>
                </a:solidFill>
              </a:rPr>
            </a:br>
            <a:r>
              <a:rPr lang="ru-RU" sz="1200" b="1" smtClean="0">
                <a:solidFill>
                  <a:schemeClr val="tx1"/>
                </a:solidFill>
              </a:rPr>
              <a:t>разработан на основании решения Совета народных депутатов Усть-Кабырзинского                 сельского поселения от 19.11.2020г №5</a:t>
            </a:r>
            <a:br>
              <a:rPr lang="ru-RU" sz="1200" b="1" smtClean="0">
                <a:solidFill>
                  <a:schemeClr val="tx1"/>
                </a:solidFill>
              </a:rPr>
            </a:br>
            <a:r>
              <a:rPr lang="ru-RU" sz="1200" b="1" smtClean="0">
                <a:solidFill>
                  <a:schemeClr val="tx1"/>
                </a:solidFill>
              </a:rPr>
              <a:t>«О назначении публичных слушаний по проекту решения Совета народных депутатов Усть-Кабырзинского сельского поселения «О бюджете муниципального образования «Усть-Кабырзинского сельского поселения на 2021 год и плановый период 2022 и 2023 годов»</a:t>
            </a: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46747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295275"/>
            <a:ext cx="8251825" cy="1255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000" b="1" smtClean="0">
                <a:latin typeface="Times New Roman" pitchFamily="18" charset="0"/>
              </a:rPr>
              <a:t>Доходы - Расходы = Дефицит (Профицит )</a:t>
            </a:r>
            <a:r>
              <a:rPr lang="ru-RU" altLang="ru-RU" sz="3000" smtClean="0"/>
              <a:t/>
            </a:r>
            <a:br>
              <a:rPr lang="ru-RU" altLang="ru-RU" sz="3000" smtClean="0"/>
            </a:br>
            <a:endParaRPr lang="ru-RU" altLang="ru-RU" sz="3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4284663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500" b="1">
                <a:latin typeface="Times New Roman" pitchFamily="18" charset="0"/>
              </a:rPr>
              <a:t>Дефицит</a:t>
            </a:r>
            <a:r>
              <a:rPr lang="ru-RU" altLang="ru-RU" sz="2500">
                <a:latin typeface="Times New Roman" pitchFamily="18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500">
                <a:latin typeface="Times New Roman" pitchFamily="18" charset="0"/>
              </a:rPr>
              <a:t>    5 – 6 = -1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900">
                <a:latin typeface="Times New Roman" pitchFamily="18" charset="0"/>
              </a:rPr>
              <a:t>   </a:t>
            </a:r>
            <a:r>
              <a:rPr lang="ru-RU" altLang="ru-RU" sz="2500">
                <a:latin typeface="Times New Roman" pitchFamily="18" charset="0"/>
              </a:rPr>
              <a:t>(расходы больше доходов)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50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500">
                <a:latin typeface="Times New Roman" pitchFamily="18" charset="0"/>
              </a:rPr>
              <a:t>   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100">
              <a:latin typeface="Times New Roman" pitchFamily="18" charset="0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244975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600" b="1">
                <a:latin typeface="Times New Roman" pitchFamily="18" charset="0"/>
              </a:rPr>
              <a:t>Профицит</a:t>
            </a:r>
            <a:r>
              <a:rPr lang="ru-RU" altLang="ru-RU" sz="260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600">
                <a:latin typeface="Times New Roman" pitchFamily="18" charset="0"/>
              </a:rPr>
              <a:t>   5 – 4 = 1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600">
                <a:latin typeface="Times New Roman" pitchFamily="18" charset="0"/>
              </a:rPr>
              <a:t>  (доходы больше расходов)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60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600">
                <a:latin typeface="Times New Roman" pitchFamily="18" charset="0"/>
              </a:rPr>
              <a:t>    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6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Organization Chart 16"/>
          <p:cNvGrpSpPr>
            <a:grpSpLocks/>
          </p:cNvGrpSpPr>
          <p:nvPr/>
        </p:nvGrpSpPr>
        <p:grpSpPr bwMode="auto">
          <a:xfrm>
            <a:off x="395288" y="692150"/>
            <a:ext cx="8280400" cy="4856163"/>
            <a:chOff x="272" y="1001"/>
            <a:chExt cx="2880" cy="720"/>
          </a:xfrm>
        </p:grpSpPr>
        <p:cxnSp>
          <p:nvCxnSpPr>
            <p:cNvPr id="24580" name="_s1028"/>
            <p:cNvCxnSpPr>
              <a:cxnSpLocks noChangeShapeType="1"/>
              <a:stCxn id="24586" idx="0"/>
              <a:endCxn id="24583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81" name="_s1029"/>
            <p:cNvCxnSpPr>
              <a:cxnSpLocks noChangeShapeType="1"/>
              <a:stCxn id="24585" idx="0"/>
              <a:endCxn id="24583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82" name="_s1030"/>
            <p:cNvCxnSpPr>
              <a:cxnSpLocks noChangeShapeType="1"/>
              <a:stCxn id="24584" idx="0"/>
              <a:endCxn id="24583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4583" name="_s1031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4400" b="1">
                  <a:latin typeface="Times New Roman" pitchFamily="18" charset="0"/>
                </a:rPr>
                <a:t>Доходы</a:t>
              </a:r>
            </a:p>
            <a:p>
              <a:pPr algn="ctr"/>
              <a:r>
                <a:rPr lang="ru-RU" altLang="ru-RU" sz="4400" b="1">
                  <a:latin typeface="Times New Roman" pitchFamily="18" charset="0"/>
                </a:rPr>
                <a:t>бюджета</a:t>
              </a:r>
            </a:p>
          </p:txBody>
        </p:sp>
        <p:sp>
          <p:nvSpPr>
            <p:cNvPr id="24584" name="_s1032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latin typeface="Times New Roman" pitchFamily="18" charset="0"/>
                </a:rPr>
                <a:t>Налоговые</a:t>
              </a:r>
            </a:p>
            <a:p>
              <a:pPr algn="ctr"/>
              <a:r>
                <a:rPr lang="ru-RU" altLang="ru-RU" sz="2800" b="1">
                  <a:latin typeface="Times New Roman" pitchFamily="18" charset="0"/>
                </a:rPr>
                <a:t> доходы</a:t>
              </a:r>
            </a:p>
          </p:txBody>
        </p:sp>
        <p:sp>
          <p:nvSpPr>
            <p:cNvPr id="24585" name="_s1033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latin typeface="Times New Roman" pitchFamily="18" charset="0"/>
                </a:rPr>
                <a:t>Неналоговые</a:t>
              </a:r>
            </a:p>
            <a:p>
              <a:pPr algn="ctr"/>
              <a:r>
                <a:rPr lang="ru-RU" altLang="ru-RU" sz="2800" b="1"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24586" name="_s1034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latin typeface="Times New Roman" pitchFamily="18" charset="0"/>
                </a:rPr>
                <a:t>Безвозмездные</a:t>
              </a:r>
            </a:p>
            <a:p>
              <a:pPr algn="ctr"/>
              <a:r>
                <a:rPr lang="ru-RU" altLang="ru-RU" sz="2800" b="1">
                  <a:latin typeface="Times New Roman" pitchFamily="18" charset="0"/>
                </a:rPr>
                <a:t>поступления</a:t>
              </a:r>
            </a:p>
          </p:txBody>
        </p:sp>
      </p:grpSp>
      <p:pic>
        <p:nvPicPr>
          <p:cNvPr id="24578" name="Picture 12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27368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д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836613"/>
            <a:ext cx="28813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grpSp>
        <p:nvGrpSpPr>
          <p:cNvPr id="25610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1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623086" y="2071677"/>
              <a:ext cx="5643371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516840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88900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6021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2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623088" y="2071678"/>
              <a:ext cx="5643371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516841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88900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60211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3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17421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47054"/>
              <a:ext cx="213527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3984052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624263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1038" y="403225"/>
            <a:ext cx="8005762" cy="17303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>
                <a:latin typeface="Times New Roman" pitchFamily="18" charset="0"/>
              </a:rPr>
              <a:t>Налоговые доходы</a:t>
            </a:r>
            <a:r>
              <a:rPr lang="ru-RU" altLang="ru-RU" sz="2800"/>
              <a:t> - </a:t>
            </a:r>
            <a:r>
              <a:rPr lang="ru-RU" altLang="ru-RU" sz="2800">
                <a:latin typeface="Times New Roman" pitchFamily="18" charset="0"/>
              </a:rPr>
              <a:t>это поступления от уплаты налогов, установленных налоговым кодексом РФ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965450"/>
            <a:ext cx="8540750" cy="3133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latin typeface="Times New Roman" pitchFamily="18" charset="0"/>
              </a:rPr>
              <a:t>Налог на доходы физических лиц</a:t>
            </a:r>
          </a:p>
          <a:p>
            <a:pPr eaLnBrk="1" hangingPunct="1">
              <a:defRPr/>
            </a:pPr>
            <a:r>
              <a:rPr lang="ru-RU" altLang="ru-RU" b="1" smtClean="0">
                <a:latin typeface="Times New Roman" pitchFamily="18" charset="0"/>
              </a:rPr>
              <a:t>Акцизы</a:t>
            </a:r>
          </a:p>
          <a:p>
            <a:pPr eaLnBrk="1" hangingPunct="1">
              <a:defRPr/>
            </a:pPr>
            <a:r>
              <a:rPr lang="ru-RU" altLang="ru-RU" smtClean="0">
                <a:latin typeface="Times New Roman" pitchFamily="18" charset="0"/>
              </a:rPr>
              <a:t>Транспортный налог</a:t>
            </a:r>
          </a:p>
          <a:p>
            <a:pPr eaLnBrk="1" hangingPunct="1">
              <a:defRPr/>
            </a:pPr>
            <a:r>
              <a:rPr lang="ru-RU" altLang="ru-RU" b="1" smtClean="0">
                <a:latin typeface="Times New Roman" pitchFamily="18" charset="0"/>
              </a:rPr>
              <a:t>Налог на имущество физических лиц</a:t>
            </a:r>
          </a:p>
          <a:p>
            <a:pPr eaLnBrk="1" hangingPunct="1">
              <a:defRPr/>
            </a:pPr>
            <a:r>
              <a:rPr lang="ru-RU" altLang="ru-RU" b="1" smtClean="0">
                <a:latin typeface="Times New Roman" pitchFamily="18" charset="0"/>
              </a:rPr>
              <a:t>Налог на землю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z="4000"/>
              <a:t>Формирование расходной части бюджета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Расходы бюджета –выплачиваемые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Расходы бюджетов по основным функциям государства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Расходное обязательство –обязанность выплатить денежные средства из соответствующего бюджета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Расходные обязательства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b="1">
                <a:latin typeface="Times New Roman" pitchFamily="18" charset="0"/>
              </a:rPr>
              <a:t>Безвозмездные поступления </a:t>
            </a:r>
            <a:r>
              <a:rPr lang="ru-RU" altLang="ru-RU" sz="2800"/>
              <a:t>- </a:t>
            </a:r>
            <a:r>
              <a:rPr lang="ru-RU" altLang="ru-RU" sz="2800">
                <a:latin typeface="Times New Roman" pitchFamily="18" charset="0"/>
              </a:rPr>
              <a:t>это поступления от других бюджетов РФ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051050"/>
            <a:ext cx="8540750" cy="40481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>
                <a:latin typeface="Times New Roman" pitchFamily="18" charset="0"/>
              </a:rPr>
              <a:t>Дотации (предоставляются без определения конкретной цели их использования)</a:t>
            </a:r>
          </a:p>
          <a:p>
            <a:pPr eaLnBrk="1" hangingPunct="1">
              <a:defRPr/>
            </a:pPr>
            <a:endParaRPr lang="ru-RU" altLang="ru-RU" sz="2800" b="1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800" b="1">
                <a:latin typeface="Times New Roman" pitchFamily="18" charset="0"/>
              </a:rPr>
              <a:t>Субвенции (предоставляются на финансирование переданных полномочий)</a:t>
            </a:r>
          </a:p>
          <a:p>
            <a:pPr eaLnBrk="1" hangingPunct="1">
              <a:defRPr/>
            </a:pPr>
            <a:endParaRPr lang="ru-RU" altLang="ru-RU" sz="2800" b="1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800" b="1">
                <a:latin typeface="Times New Roman" pitchFamily="18" charset="0"/>
              </a:rPr>
              <a:t>Субсидии (предоставляются на условиях долевого софинансирования)</a:t>
            </a:r>
          </a:p>
          <a:p>
            <a:pPr eaLnBrk="1" hangingPunct="1">
              <a:defRPr/>
            </a:pPr>
            <a:endParaRPr lang="ru-RU" altLang="ru-RU" sz="2800" b="1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195471"/>
            <a:ext cx="642942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на 2020-20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г.г </a:t>
            </a: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214563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357688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214688"/>
            <a:ext cx="5826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476375" y="908050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2071688"/>
            <a:ext cx="2500312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1563" y="3071813"/>
            <a:ext cx="2500312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Первичный воинский учет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72125" y="2928938"/>
            <a:ext cx="3143250" cy="1230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Пожарная безопасность, гражданская оборона, предупреждение 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чрезвычайных ситуаций</a:t>
            </a:r>
          </a:p>
        </p:txBody>
      </p:sp>
      <p:sp>
        <p:nvSpPr>
          <p:cNvPr id="30731" name="TextBox 64"/>
          <p:cNvSpPr txBox="1">
            <a:spLocks noChangeArrowheads="1"/>
          </p:cNvSpPr>
          <p:nvPr/>
        </p:nvSpPr>
        <p:spPr bwMode="auto">
          <a:xfrm>
            <a:off x="1071563" y="4071938"/>
            <a:ext cx="2500312" cy="1016000"/>
          </a:xfrm>
          <a:prstGeom prst="rect">
            <a:avLst/>
          </a:prstGeom>
          <a:solidFill>
            <a:srgbClr val="FADA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0732" name="Прямоугольник 74"/>
          <p:cNvSpPr>
            <a:spLocks noChangeArrowheads="1"/>
          </p:cNvSpPr>
          <p:nvPr/>
        </p:nvSpPr>
        <p:spPr bwMode="auto">
          <a:xfrm>
            <a:off x="5572125" y="4357688"/>
            <a:ext cx="3143250" cy="396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Дорожное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хозяйство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3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214688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" descr="http://stop-rsp.ru/wp-content/uploads/2014/04/img1944050_doroga-1024x75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4357688"/>
            <a:ext cx="482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82602" y="1060451"/>
          <a:ext cx="8229598" cy="654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15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908050"/>
            <a:ext cx="29527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6" descr="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981075"/>
            <a:ext cx="27717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69" name="Group 77"/>
          <p:cNvGraphicFramePr>
            <a:graphicFrameLocks noGrp="1"/>
          </p:cNvGraphicFramePr>
          <p:nvPr>
            <p:ph idx="4294967295"/>
          </p:nvPr>
        </p:nvGraphicFramePr>
        <p:xfrm>
          <a:off x="250825" y="1628775"/>
          <a:ext cx="5319713" cy="4019550"/>
        </p:xfrm>
        <a:graphic>
          <a:graphicData uri="http://schemas.openxmlformats.org/drawingml/2006/table">
            <a:tbl>
              <a:tblPr/>
              <a:tblGrid>
                <a:gridCol w="2736850"/>
                <a:gridCol w="863600"/>
                <a:gridCol w="936625"/>
                <a:gridCol w="782638"/>
              </a:tblGrid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2023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1406,9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1487,7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Транспортный налог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 доходы всего: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1535,9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1533,1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4832,3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4897,2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4751,6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Прочие межбюджетные трансферты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4961,3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4966,2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4827,6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6497,2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6499,3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6444,3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 anchorCtr="1"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План  по проекту  доходам бюджета МО Усть-Кабырзинского сельского поселения»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>на 2021 г. и плановый период 2022 г и 20</a:t>
            </a:r>
            <a:r>
              <a:rPr lang="en-US" sz="2400" b="1" smtClean="0">
                <a:latin typeface="Times New Roman" pitchFamily="18" charset="0"/>
              </a:rPr>
              <a:t>2</a:t>
            </a:r>
            <a:r>
              <a:rPr lang="ru-RU" sz="2400" b="1" smtClean="0">
                <a:latin typeface="Times New Roman" pitchFamily="18" charset="0"/>
              </a:rPr>
              <a:t>3 г</a:t>
            </a:r>
          </a:p>
        </p:txBody>
      </p:sp>
      <p:pic>
        <p:nvPicPr>
          <p:cNvPr id="33866" name="Picture 77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67" name="Picture 78" descr="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853363" cy="15573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smtClean="0">
                <a:latin typeface="Times New Roman" pitchFamily="18" charset="0"/>
              </a:rPr>
              <a:t>Структура проекта  расходов бюджета «Администрации Усть-Кабырзинского сельского поселения»</a:t>
            </a:r>
          </a:p>
        </p:txBody>
      </p:sp>
      <p:graphicFrame>
        <p:nvGraphicFramePr>
          <p:cNvPr id="34873" name="Group 57"/>
          <p:cNvGraphicFramePr>
            <a:graphicFrameLocks noGrp="1"/>
          </p:cNvGraphicFramePr>
          <p:nvPr/>
        </p:nvGraphicFramePr>
        <p:xfrm>
          <a:off x="179388" y="1268413"/>
          <a:ext cx="8064500" cy="4738687"/>
        </p:xfrm>
        <a:graphic>
          <a:graphicData uri="http://schemas.openxmlformats.org/drawingml/2006/table">
            <a:tbl>
              <a:tblPr/>
              <a:tblGrid>
                <a:gridCol w="3532187"/>
                <a:gridCol w="1939925"/>
                <a:gridCol w="1296988"/>
                <a:gridCol w="1295400"/>
              </a:tblGrid>
              <a:tr h="363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2021 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2022 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сумма, тыс.руб..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сумма, тыс.руб..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сумма, тыс.руб..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 бюджет – ИТОГО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6497,2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6499,3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6444,3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4756,6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4756,6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4470,6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1464,9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1435,1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1515,7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201,7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Условно –утвержденные расходы в рамках непрограммного направления деятельности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160,8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318,4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z="4000" smtClean="0"/>
              <a:t>Уважаемые жители Усть-Кабырзинского сельского поселения!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Проект «Бюджет для граждан» обеспечивает открытость и прозрачность информации для активных и неравнодушных жителей Усть-Кабырзинского сельского поселения. Бюджет – это прежде всего деньги налогоплательщиков, а значит, каждого из Вас. Именно поэтому необходимо, чтобы жители Усть-Кабырзинского сельского поселения не просто знали, в каком направлении расходуются средства, но понимали процесс составления и исполнения бюджета поселения. Ваши заинтересованность, участие и требовательность – это основа конструктивного взаимодействия, цель которого - эффективное расходование бюджетных средств для решения наиболее острых проблем и дальнейшего развития Усть-Кабырзинского сельского поселения.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Глава Усть-Кабырзинского сельского поселения В.А.Топаков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b="1"/>
              <a:t>Программный бюджет</a:t>
            </a:r>
            <a:r>
              <a:rPr lang="ru-RU"/>
              <a:t>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Бюджет является </a:t>
            </a:r>
            <a:r>
              <a:rPr lang="ru-RU" sz="2000" b="1" smtClean="0"/>
              <a:t>программным </a:t>
            </a:r>
            <a:r>
              <a:rPr lang="ru-RU" sz="2000" smtClean="0"/>
              <a:t>.Каждая из программ имеет свои цели и задачи, комплекс мероприятий и </a:t>
            </a:r>
            <a:r>
              <a:rPr lang="ru-RU" sz="2000" b="1" smtClean="0"/>
              <a:t>показатели результативности</a:t>
            </a:r>
            <a:r>
              <a:rPr lang="ru-RU" sz="2000" smtClean="0"/>
              <a:t>(индикаторы).Программный бюджет позволяет о ценить, насколько эффективно используются бюджетные средства.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Подробная информация обо всех принятых муниципальных программах, их целях, мероприятиях, финансировании содержится в </a:t>
            </a:r>
            <a:r>
              <a:rPr lang="ru-RU" sz="2000" b="1" smtClean="0"/>
              <a:t>Реестре муниципальных программ</a:t>
            </a:r>
            <a:r>
              <a:rPr lang="ru-RU" sz="2000" smtClean="0"/>
              <a:t>, познакомится с которым Вы можете на сайте администрации : </a:t>
            </a:r>
            <a:r>
              <a:rPr lang="en-US" sz="2000" smtClean="0"/>
              <a:t>ht</a:t>
            </a:r>
            <a:r>
              <a:rPr lang="ru-RU" sz="2000" smtClean="0"/>
              <a:t>t</a:t>
            </a:r>
            <a:r>
              <a:rPr lang="en-US" sz="2000" smtClean="0"/>
              <a:t>p</a:t>
            </a:r>
            <a:r>
              <a:rPr lang="ru-RU" sz="2000" smtClean="0"/>
              <a:t>://</a:t>
            </a:r>
            <a:r>
              <a:rPr lang="en-US" sz="2000" smtClean="0"/>
              <a:t>atr.my1.ru/ind</a:t>
            </a:r>
            <a:r>
              <a:rPr lang="ru-RU" sz="2000" smtClean="0"/>
              <a:t>ex/normativnye_</a:t>
            </a:r>
            <a:r>
              <a:rPr lang="en-US" sz="2000" smtClean="0"/>
              <a:t>ust_kabyrza</a:t>
            </a:r>
            <a:r>
              <a:rPr lang="ru-RU" sz="2000" smtClean="0"/>
              <a:t>/0-</a:t>
            </a:r>
            <a:r>
              <a:rPr lang="en-US" sz="2000" smtClean="0"/>
              <a:t>552</a:t>
            </a: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Важно! </a:t>
            </a:r>
            <a:r>
              <a:rPr lang="ru-RU" sz="2000" smtClean="0"/>
              <a:t>Ежегодно проводится мониторинг эффективности реализации муниципальных программ, а значит, эффективности расходов бюджетных средств. Мониторинг размещен на сайте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272337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>
                <a:latin typeface="Times New Roman" pitchFamily="18" charset="0"/>
              </a:rPr>
              <a:t>Муниципальная программа</a:t>
            </a:r>
            <a:r>
              <a:rPr lang="ru-RU" altLang="ru-RU" sz="3200">
                <a:latin typeface="Times New Roman" pitchFamily="18" charset="0"/>
              </a:rPr>
              <a:t> – </a:t>
            </a:r>
            <a:br>
              <a:rPr lang="ru-RU" altLang="ru-RU" sz="3200">
                <a:latin typeface="Times New Roman" pitchFamily="18" charset="0"/>
              </a:rPr>
            </a:br>
            <a:r>
              <a:rPr lang="ru-RU" altLang="ru-RU" sz="3200">
                <a:latin typeface="Times New Roman" pitchFamily="18" charset="0"/>
              </a:rPr>
              <a:t>это документ, определяющий:</a:t>
            </a:r>
            <a:br>
              <a:rPr lang="ru-RU" altLang="ru-RU" sz="3200">
                <a:latin typeface="Times New Roman" pitchFamily="18" charset="0"/>
              </a:rPr>
            </a:br>
            <a:endParaRPr lang="ru-RU" altLang="ru-RU" sz="3200">
              <a:latin typeface="Times New Roman" pitchFamily="18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44675"/>
            <a:ext cx="7704138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>
                <a:latin typeface="Times New Roman" pitchFamily="18" charset="0"/>
              </a:rPr>
              <a:t>цели и задачи реализуемой политики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>
                <a:latin typeface="Times New Roman" pitchFamily="18" charset="0"/>
              </a:rPr>
              <a:t>в определенной сфере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800">
                <a:latin typeface="Times New Roman" pitchFamily="18" charset="0"/>
              </a:rPr>
              <a:t>способы их достижения</a:t>
            </a:r>
            <a:br>
              <a:rPr lang="ru-RU" altLang="ru-RU" sz="2800">
                <a:latin typeface="Times New Roman" pitchFamily="18" charset="0"/>
              </a:rPr>
            </a:br>
            <a:endParaRPr lang="ru-RU" altLang="ru-RU" sz="280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800">
                <a:latin typeface="Times New Roman" pitchFamily="18" charset="0"/>
              </a:rPr>
              <a:t>объемы используемых финансовых ресурсов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37890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Брошюра подготовлена Администрацией Усть-Кабырзинского сельского поселения</a:t>
            </a:r>
          </a:p>
        </p:txBody>
      </p:sp>
      <p:sp>
        <p:nvSpPr>
          <p:cNvPr id="37891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Адрес:</a:t>
            </a:r>
            <a:r>
              <a:rPr lang="ru-RU">
                <a:latin typeface="Times New Roman" pitchFamily="18" charset="0"/>
              </a:rPr>
              <a:t> 952974, Кемеровская обл.,Таштагольский район, п.Усть-Кабырза, ул.Григорьева 10</a:t>
            </a:r>
          </a:p>
          <a:p>
            <a:r>
              <a:rPr lang="ru-RU">
                <a:latin typeface="Times New Roman" pitchFamily="18" charset="0"/>
              </a:rPr>
              <a:t>Э</a:t>
            </a:r>
            <a:r>
              <a:rPr lang="ru-RU" b="1">
                <a:latin typeface="Times New Roman" pitchFamily="18" charset="0"/>
              </a:rPr>
              <a:t>лектронная почта : </a:t>
            </a:r>
            <a:r>
              <a:rPr lang="en-US" sz="1400" b="1"/>
              <a:t>kabyrza@mail.ru</a:t>
            </a:r>
            <a:endParaRPr lang="ru-RU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Телефон:</a:t>
            </a:r>
            <a:r>
              <a:rPr lang="en-US" b="1">
                <a:latin typeface="Times New Roman" pitchFamily="18" charset="0"/>
              </a:rPr>
              <a:t> 8-9</a:t>
            </a:r>
            <a:r>
              <a:rPr lang="ru-RU" b="1">
                <a:latin typeface="Times New Roman" pitchFamily="18" charset="0"/>
              </a:rPr>
              <a:t>13</a:t>
            </a:r>
            <a:r>
              <a:rPr lang="en-US" b="1">
                <a:latin typeface="Times New Roman" pitchFamily="18" charset="0"/>
              </a:rPr>
              <a:t>-403-45-</a:t>
            </a:r>
            <a:r>
              <a:rPr lang="ru-RU" b="1">
                <a:latin typeface="Times New Roman" pitchFamily="18" charset="0"/>
              </a:rPr>
              <a:t>99</a:t>
            </a:r>
            <a:endParaRPr lang="ru-RU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Режим работы: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Понедельник - пятница с 8:30 до 17:30.</a:t>
            </a:r>
          </a:p>
          <a:p>
            <a:r>
              <a:rPr lang="ru-RU">
                <a:latin typeface="Times New Roman" pitchFamily="18" charset="0"/>
              </a:rPr>
              <a:t>Перерыв с 12:30 до 13:30</a:t>
            </a:r>
          </a:p>
          <a:p>
            <a:r>
              <a:rPr lang="ru-RU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/>
              <a:t>Принцип открытости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Принцип прозрачности (открытости) означает: обязательное опубликование в средствах массовой информации утвержденных бюджетов и отчётов об их исполнении обязательную открытость для общества и средств массовой информации проектов бюджетов, внесённых в законодательные органы государственной власти обеспечение доступа к информации, размещённой в информационно- телекоммуникационной сети «Интернет» на едином портале бюджетной системы Российской Федерации стабильность и (или) преемственность бюджетной классификации Российской Федерации, а также обеспечение сопоставимости показателей бюджета отчётного, текущего, очередного финансового года и планового периода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Бюджетный кодекс Российской Федерации статья 36 Открытость информации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Основные понятия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 Бюджет для граждан 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форме. 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 Бюджет - форма образования и расходования денежных средств, предназначенных для финансового обеспечения задач и функций местного самоуправления. 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 Доходы бюджета - поступающие в бюджет денежные средства, за исключением средств, являющихся источниками финансирования дефицита бюджета. 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 Расходы бюджета - выплачиваемые из бюджета денежные средства, за исключением средств, являющихся источниками финансирования дефицита бюджета. 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/>
              <a:t> Дефицит бюджета - превышение расходов бюджета над его доходами.  Профицит бюджета - превышение доходов бюджета над его расходами.  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z="4000"/>
              <a:t>Открытость информации о бюджете поселка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Для повышения эффективности принимаемых решений, для обеспечения целевого использования бюджетных средств и возможности общественного контроля Администрации Усть-Кабырзинского сельского поселения обеспечивает открытость и прозрачность утверждения и исполнения бюджета Усть-Кабырзинского сельского поселения с помощью: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- информирования населения обо всех стадиях бюджетного процесса на сайте администрации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- проведения публичных слушаний по проекту бюджета  поселения и отчету об исполнении бюджета поселения.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Актуальную информацию о бюджете поселения</a:t>
            </a: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Вы всегда найдете по</a:t>
            </a:r>
            <a:r>
              <a:rPr lang="en-US" sz="2000" smtClean="0"/>
              <a:t> ht</a:t>
            </a:r>
            <a:r>
              <a:rPr lang="ru-RU" sz="2000" smtClean="0"/>
              <a:t>t</a:t>
            </a:r>
            <a:r>
              <a:rPr lang="en-US" sz="2000" smtClean="0"/>
              <a:t>p</a:t>
            </a:r>
            <a:r>
              <a:rPr lang="ru-RU" sz="2000" smtClean="0"/>
              <a:t>://</a:t>
            </a:r>
            <a:r>
              <a:rPr lang="en-US" sz="2000" smtClean="0"/>
              <a:t>atr.my1.ru/ind</a:t>
            </a:r>
            <a:r>
              <a:rPr lang="ru-RU" sz="2000" smtClean="0"/>
              <a:t>ex/normativnye_</a:t>
            </a:r>
            <a:r>
              <a:rPr lang="en-US" sz="2000" smtClean="0"/>
              <a:t>ust_kabyrza</a:t>
            </a:r>
            <a:r>
              <a:rPr lang="ru-RU" sz="2000" smtClean="0"/>
              <a:t>/0-</a:t>
            </a:r>
            <a:r>
              <a:rPr lang="en-US" sz="2000" smtClean="0"/>
              <a:t>552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571500"/>
            <a:ext cx="8280400" cy="881063"/>
          </a:xfrm>
        </p:spPr>
        <p:txBody>
          <a:bodyPr anchorCtr="1"/>
          <a:lstStyle/>
          <a:p>
            <a:pPr algn="l" eaLnBrk="1" hangingPunct="1"/>
            <a:r>
              <a:rPr lang="ru-RU" altLang="ru-RU" sz="2400" b="1" smtClean="0">
                <a:latin typeface="Times New Roman" pitchFamily="18" charset="0"/>
              </a:rPr>
              <a:t>Перечень муниципальных целевых программ</a:t>
            </a:r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Усть-Кабырзинского сельского поселения на 2021-2023 г.г.(за счет средств местного бюджета)</a:t>
            </a:r>
            <a:r>
              <a:rPr lang="en-US" altLang="ru-RU" sz="2400" b="1" smtClean="0">
                <a:latin typeface="Times New Roman" pitchFamily="18" charset="0"/>
              </a:rPr>
              <a:t>                        </a:t>
            </a:r>
            <a:r>
              <a:rPr lang="ru-RU" altLang="ru-RU" sz="2400" b="1" smtClean="0">
                <a:latin typeface="Times New Roman" pitchFamily="18" charset="0"/>
              </a:rPr>
              <a:t>                                                      								</a:t>
            </a:r>
            <a:r>
              <a:rPr lang="ru-RU" altLang="ru-RU" sz="1400" b="1" smtClean="0">
                <a:latin typeface="Times New Roman" pitchFamily="18" charset="0"/>
              </a:rPr>
              <a:t>тыс.руб.</a:t>
            </a: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19491" name="Group 35"/>
          <p:cNvGraphicFramePr>
            <a:graphicFrameLocks noGrp="1"/>
          </p:cNvGraphicFramePr>
          <p:nvPr/>
        </p:nvGraphicFramePr>
        <p:xfrm>
          <a:off x="357188" y="1779588"/>
          <a:ext cx="7920037" cy="4348162"/>
        </p:xfrm>
        <a:graphic>
          <a:graphicData uri="http://schemas.openxmlformats.org/drawingml/2006/table">
            <a:tbl>
              <a:tblPr/>
              <a:tblGrid>
                <a:gridCol w="4214812"/>
                <a:gridCol w="1214438"/>
                <a:gridCol w="1214437"/>
                <a:gridCol w="127635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Ведомственная целевая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4756,6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4756,6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Муниципальная  программа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«Благоустройство»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Муниципальная  программа «Развитие улично-дорожной сети муниципального образования «Усть-Кабырзинского сельского поселения»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1464,9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Муниципальная 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«Обеспечение безопасности условий жизни населения»  снижение рисков и смягчение последствий ЧС в Усть-Кабырзинском  сельском поселении»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48713" cy="1157288"/>
          </a:xfrm>
        </p:spPr>
        <p:txBody>
          <a:bodyPr anchorCtr="1"/>
          <a:lstStyle/>
          <a:p>
            <a:pPr algn="r" eaLnBrk="1" hangingPunct="1">
              <a:defRPr/>
            </a:pP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3513" y="2619375"/>
            <a:ext cx="6642100" cy="1711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3600" b="1">
                <a:latin typeface="Times New Roman" pitchFamily="18" charset="0"/>
              </a:rPr>
              <a:t>                </a:t>
            </a:r>
            <a:r>
              <a:rPr lang="ru-RU" altLang="ru-RU" b="1">
                <a:latin typeface="Times New Roman" pitchFamily="18" charset="0"/>
              </a:rPr>
              <a:t>ОСНОВНЫЕ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>
                <a:latin typeface="Times New Roman" pitchFamily="18" charset="0"/>
              </a:rPr>
              <a:t> ХАРАКТЕРИСТИКИ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>
                <a:latin typeface="Times New Roman" pitchFamily="18" charset="0"/>
              </a:rPr>
              <a:t>БЮДЖЕТА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9750" y="476250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Доходы бюджета </a:t>
            </a:r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это безвозмездные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безвозвратные поступления денежных средств в бюджет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altLang="ru-RU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alt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Расходы бюджета </a:t>
            </a:r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это выплачиваемые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 бюджета денежные средства</a:t>
            </a:r>
          </a:p>
        </p:txBody>
      </p:sp>
      <p:pic>
        <p:nvPicPr>
          <p:cNvPr id="21506" name="Picture 30" descr="11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76700"/>
            <a:ext cx="2663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2" descr="55028d8a575cb14262306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7368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1" descr="481ab911e240def6b236e5bde6a5dc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76700"/>
            <a:ext cx="25923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052513"/>
            <a:ext cx="8662987" cy="5046662"/>
          </a:xfrm>
        </p:spPr>
        <p:txBody>
          <a:bodyPr/>
          <a:lstStyle/>
          <a:p>
            <a:pPr eaLnBrk="1" hangingPunct="1"/>
            <a:r>
              <a:rPr lang="ru-RU" smtClean="0"/>
              <a:t>ФОРМИРОВАНИЕ ДОХОДНОЙ ЧАСТИ БЮДЖЕТА ОСУЩЕСТВЛЯЛОСЬ ИСХОДЯ ИЗ ПАРАМЕТРОВ ПРОГНОЗА СОЦИАЛЬНО – ЭКОНОМИЧЕСКОГО РАЗВИТИЯ УСТЬ-КАБЫРЗИНСКОГО СЕЛЬСКОГО ПОСЕЛЕНИЯ НА 2021 – 2023 гг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1165</Words>
  <Application>Microsoft Office PowerPoint</Application>
  <PresentationFormat>Экран (4:3)</PresentationFormat>
  <Paragraphs>241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Calibri</vt:lpstr>
      <vt:lpstr>Times New Roman</vt:lpstr>
      <vt:lpstr>Облака</vt:lpstr>
      <vt:lpstr> ПРОЕКТ БЮДЖЕТ ДЛЯ ГРАЖДАН  Усть-Кабырзинского сельского поселения на 2021 год  и плановый период 2022 г и 2023 г разработан на основании решения Совета народных депутатов Усть-Кабырзинского                 сельского поселения от 19.11.2020г №5 «О назначении публичных слушаний по проекту решения Совета народных депутатов Усть-Кабырзинского сельского поселения «О бюджете муниципального образования «Усть-Кабырзинского сельского поселения на 2021 год и плановый период 2022 и 2023 годов»</vt:lpstr>
      <vt:lpstr>Уважаемые жители Усть-Кабырзинского сельского поселения! </vt:lpstr>
      <vt:lpstr>Принцип открытости </vt:lpstr>
      <vt:lpstr>Основные понятия </vt:lpstr>
      <vt:lpstr>Открытость информации о бюджете поселка</vt:lpstr>
      <vt:lpstr>Перечень муниципальных целевых программ Усть-Кабырзинского сельского поселения на 2021-2023 г.г.(за счет средств местного бюджета)                                                                                      тыс.руб.</vt:lpstr>
      <vt:lpstr>  </vt:lpstr>
      <vt:lpstr>Слайд 8</vt:lpstr>
      <vt:lpstr>Слайд 9</vt:lpstr>
      <vt:lpstr>Доходы - Расходы = Дефицит (Профицит ) </vt:lpstr>
      <vt:lpstr>Слайд 11</vt:lpstr>
      <vt:lpstr>Слайд 12</vt:lpstr>
      <vt:lpstr>Налоговые доходы - это поступления от уплаты налогов, установленных налоговым кодексом РФ</vt:lpstr>
      <vt:lpstr>Формирование расходной части бюджета </vt:lpstr>
      <vt:lpstr>Безвозмездные поступления - это поступления от других бюджетов РФ</vt:lpstr>
      <vt:lpstr>Слайд 16</vt:lpstr>
      <vt:lpstr>Слайд 17</vt:lpstr>
      <vt:lpstr>  План  по проекту  доходам бюджета МО Усть-Кабырзинского сельского поселения» на 2021 г. и плановый период 2022 г и 2023 г</vt:lpstr>
      <vt:lpstr>Структура проекта  расходов бюджета «Администрации Усть-Кабырзинского сельского поселения»</vt:lpstr>
      <vt:lpstr>Программный бюджет </vt:lpstr>
      <vt:lpstr>Муниципальная программа –  это документ, определяющий: </vt:lpstr>
      <vt:lpstr>Слайд 22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127</cp:revision>
  <dcterms:created xsi:type="dcterms:W3CDTF">2015-05-27T07:54:06Z</dcterms:created>
  <dcterms:modified xsi:type="dcterms:W3CDTF">2020-11-23T10:08:58Z</dcterms:modified>
</cp:coreProperties>
</file>