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256" r:id="rId2"/>
    <p:sldId id="278" r:id="rId3"/>
    <p:sldId id="281" r:id="rId4"/>
    <p:sldId id="258" r:id="rId5"/>
    <p:sldId id="270" r:id="rId6"/>
    <p:sldId id="269" r:id="rId7"/>
    <p:sldId id="274" r:id="rId8"/>
    <p:sldId id="271" r:id="rId9"/>
    <p:sldId id="279" r:id="rId10"/>
    <p:sldId id="276" r:id="rId11"/>
    <p:sldId id="262" r:id="rId12"/>
    <p:sldId id="263" r:id="rId13"/>
    <p:sldId id="280" r:id="rId14"/>
    <p:sldId id="264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2B2B2"/>
    <a:srgbClr val="003300"/>
    <a:srgbClr val="808080"/>
    <a:srgbClr val="66FF33"/>
    <a:srgbClr val="990099"/>
    <a:srgbClr val="FF00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00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7"/>
          </c:dPt>
          <c:dPt>
            <c:idx val="1"/>
            <c:explosion val="0"/>
          </c:dPt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8970.1</c:v>
                </c:pt>
                <c:pt idx="1">
                  <c:v>3495.1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925586658382111"/>
          <c:y val="0.21064957887097371"/>
          <c:w val="0.41809075231920162"/>
          <c:h val="0.44536844213486959"/>
        </c:manualLayout>
      </c:layout>
    </c:legend>
    <c:plotVisOnly val="1"/>
  </c:chart>
  <c:spPr>
    <a:ln w="3175"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1490614720804768"/>
          <c:y val="0"/>
        </c:manualLayout>
      </c:layout>
      <c:spPr>
        <a:noFill/>
        <a:ln w="28200">
          <a:noFill/>
        </a:ln>
      </c:spPr>
    </c:title>
    <c:view3D>
      <c:rotX val="20"/>
      <c:rotY val="170"/>
      <c:perspective val="30"/>
    </c:view3D>
    <c:plotArea>
      <c:layout>
        <c:manualLayout>
          <c:layoutTarget val="inner"/>
          <c:xMode val="edge"/>
          <c:yMode val="edge"/>
          <c:x val="0.11940298507462689"/>
          <c:y val="0.26546906187624802"/>
          <c:w val="0.79530916844349675"/>
          <c:h val="0.35528942115768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6FF33"/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4.4169509673304616E-2"/>
                  <c:y val="0.1669233723648478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2123429946415645"/>
                  <c:y val="-1.649933268795704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9.2547758202160171E-2"/>
                  <c:y val="-7.924069647806487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6.1282669187874547E-2"/>
                  <c:y val="-4.4761279011170524E-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3.5507100117194517E-3"/>
                  <c:y val="-3.7405906170385562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0.15873838545198385"/>
                  <c:y val="1.571681079525712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0.10100774974951414"/>
                  <c:y val="0.12468741550177755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2.1056220365771056E-2"/>
                  <c:y val="-3.3184291783671591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8.3146231536065807E-3"/>
                  <c:y val="0.13031710110728276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9.8553878460157951E-2"/>
                  <c:y val="4.949474004804081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6.2252652969067505E-2"/>
                  <c:y val="0.1944369686893027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5.4510273199367833E-2"/>
                  <c:y val="0.2990606407717150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-0.13871799503273913"/>
                  <c:y val="0.27392646027836065"/>
                </c:manualLayout>
              </c:layout>
              <c:dLblPos val="bestFit"/>
              <c:showVal val="1"/>
              <c:showCatName val="1"/>
              <c:showPercent val="1"/>
            </c:dLbl>
            <c:numFmt formatCode="0.00%" sourceLinked="0"/>
            <c:spPr>
              <a:solidFill>
                <a:schemeClr val="accent4">
                  <a:lumMod val="50000"/>
                </a:schemeClr>
              </a:solidFill>
              <a:ln w="28200">
                <a:solidFill>
                  <a:srgbClr val="B2B2B2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888" baseline="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Дорожное хозяйство</c:v>
                </c:pt>
                <c:pt idx="4">
                  <c:v>Жилищно-коммунальное хозяйство</c:v>
                </c:pt>
                <c:pt idx="5">
                  <c:v>Культура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5155.1000000000004</c:v>
                </c:pt>
                <c:pt idx="1">
                  <c:v>174.4</c:v>
                </c:pt>
                <c:pt idx="2">
                  <c:v>170</c:v>
                </c:pt>
                <c:pt idx="3">
                  <c:v>2000.8</c:v>
                </c:pt>
                <c:pt idx="4">
                  <c:v>3257.9</c:v>
                </c:pt>
                <c:pt idx="5">
                  <c:v>20</c:v>
                </c:pt>
                <c:pt idx="6">
                  <c:v>12</c:v>
                </c:pt>
              </c:numCache>
            </c:numRef>
          </c:val>
        </c:ser>
      </c:pie3DChart>
      <c:spPr>
        <a:noFill/>
        <a:ln w="282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1490614720804768"/>
          <c:y val="0"/>
        </c:manualLayout>
      </c:layout>
      <c:spPr>
        <a:noFill/>
        <a:ln w="28200">
          <a:noFill/>
        </a:ln>
      </c:spPr>
    </c:title>
    <c:view3D>
      <c:rotX val="20"/>
      <c:rotY val="170"/>
      <c:perspective val="30"/>
    </c:view3D>
    <c:plotArea>
      <c:layout>
        <c:manualLayout>
          <c:layoutTarget val="inner"/>
          <c:xMode val="edge"/>
          <c:yMode val="edge"/>
          <c:x val="0.11940298507462689"/>
          <c:y val="0.26546906187624814"/>
          <c:w val="0.79530916844349675"/>
          <c:h val="0.35528942115768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6FF33"/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4.4169509673304616E-2"/>
                  <c:y val="0.1669233723648478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2123429946415651"/>
                  <c:y val="-1.649933268795704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9.2547758202160171E-2"/>
                  <c:y val="-7.924069647806487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6.1282669187874547E-2"/>
                  <c:y val="-4.4761279011170524E-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3.5507100117194534E-3"/>
                  <c:y val="-3.740590617038558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0.17039593949632925"/>
                  <c:y val="4.3603433577232162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7.0941320691761636E-2"/>
                  <c:y val="0.2153190748862163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28495490496561732"/>
                  <c:y val="0.1306500071089123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8.3146231536065807E-3"/>
                  <c:y val="0.1303171011072828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9.8553878460158034E-2"/>
                  <c:y val="4.949474004804084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6.2252652969067505E-2"/>
                  <c:y val="0.1944369686893027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5.4510273199367833E-2"/>
                  <c:y val="0.2990606407717150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-0.13871799503273924"/>
                  <c:y val="0.27392646027836087"/>
                </c:manualLayout>
              </c:layout>
              <c:dLblPos val="bestFit"/>
              <c:showVal val="1"/>
              <c:showCatName val="1"/>
              <c:showPercent val="1"/>
            </c:dLbl>
            <c:numFmt formatCode="0.00%" sourceLinked="0"/>
            <c:spPr>
              <a:solidFill>
                <a:schemeClr val="accent4">
                  <a:lumMod val="50000"/>
                </a:schemeClr>
              </a:solidFill>
              <a:ln w="28200">
                <a:solidFill>
                  <a:srgbClr val="B2B2B2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888" baseline="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Дорожное хозяйство</c:v>
                </c:pt>
                <c:pt idx="4">
                  <c:v>Жилищно-коммунальное хозяйство</c:v>
                </c:pt>
                <c:pt idx="5">
                  <c:v>Культура</c:v>
                </c:pt>
                <c:pt idx="6">
                  <c:v>Физическая культура</c:v>
                </c:pt>
                <c:pt idx="7">
                  <c:v>условно утвержденые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5155.1000000000004</c:v>
                </c:pt>
                <c:pt idx="1">
                  <c:v>174.4</c:v>
                </c:pt>
                <c:pt idx="2">
                  <c:v>170</c:v>
                </c:pt>
                <c:pt idx="3">
                  <c:v>2252.4</c:v>
                </c:pt>
                <c:pt idx="4">
                  <c:v>3025.9</c:v>
                </c:pt>
                <c:pt idx="5">
                  <c:v>20</c:v>
                </c:pt>
                <c:pt idx="6">
                  <c:v>12</c:v>
                </c:pt>
                <c:pt idx="7">
                  <c:v>277</c:v>
                </c:pt>
              </c:numCache>
            </c:numRef>
          </c:val>
        </c:ser>
      </c:pie3DChart>
      <c:spPr>
        <a:noFill/>
        <a:ln w="282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97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1490614720804768"/>
          <c:y val="0"/>
        </c:manualLayout>
      </c:layout>
      <c:spPr>
        <a:noFill/>
        <a:ln w="28200">
          <a:noFill/>
        </a:ln>
      </c:spPr>
    </c:title>
    <c:view3D>
      <c:rotX val="20"/>
      <c:rotY val="170"/>
      <c:perspective val="30"/>
    </c:view3D>
    <c:plotArea>
      <c:layout>
        <c:manualLayout>
          <c:layoutTarget val="inner"/>
          <c:xMode val="edge"/>
          <c:yMode val="edge"/>
          <c:x val="0.11940298507462689"/>
          <c:y val="0.26546906187624836"/>
          <c:w val="0.79530916844349675"/>
          <c:h val="0.35528942115768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6FF33"/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4.4169509673304616E-2"/>
                  <c:y val="0.1669233723648478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2123429946415656"/>
                  <c:y val="-1.649933268795704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9.2547758202160171E-2"/>
                  <c:y val="-7.924069647806487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6.1282669187874547E-2"/>
                  <c:y val="-4.4761279011170524E-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3.5507100117194552E-3"/>
                  <c:y val="-3.740590617038560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0.12376568665112642"/>
                  <c:y val="0.1028626684386798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5.3454975874810635E-2"/>
                  <c:y val="0.2362340989549625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29952685897974307"/>
                  <c:y val="0.1550508685224497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8.3146231536065807E-3"/>
                  <c:y val="0.13031710110728287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9.8553878460158076E-2"/>
                  <c:y val="4.949474004804087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6.2252652969067505E-2"/>
                  <c:y val="0.1944369686893027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5.4510273199367833E-2"/>
                  <c:y val="0.2990606407717150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-0.13871799503273932"/>
                  <c:y val="0.27392646027836104"/>
                </c:manualLayout>
              </c:layout>
              <c:dLblPos val="bestFit"/>
              <c:showVal val="1"/>
              <c:showCatName val="1"/>
              <c:showPercent val="1"/>
            </c:dLbl>
            <c:numFmt formatCode="0.00%" sourceLinked="0"/>
            <c:spPr>
              <a:solidFill>
                <a:schemeClr val="accent4">
                  <a:lumMod val="50000"/>
                </a:schemeClr>
              </a:solidFill>
              <a:ln w="28200">
                <a:solidFill>
                  <a:srgbClr val="B2B2B2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888" baseline="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Дорожное хозяйство</c:v>
                </c:pt>
                <c:pt idx="4">
                  <c:v>Жилищно-коммунальное хозяйство</c:v>
                </c:pt>
                <c:pt idx="5">
                  <c:v>Культура</c:v>
                </c:pt>
                <c:pt idx="6">
                  <c:v>Физическая 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5155.1000000000004</c:v>
                </c:pt>
                <c:pt idx="1">
                  <c:v>174.4</c:v>
                </c:pt>
                <c:pt idx="2">
                  <c:v>170</c:v>
                </c:pt>
                <c:pt idx="3">
                  <c:v>2274.9</c:v>
                </c:pt>
                <c:pt idx="4">
                  <c:v>2788.5</c:v>
                </c:pt>
                <c:pt idx="5">
                  <c:v>20</c:v>
                </c:pt>
                <c:pt idx="6">
                  <c:v>12</c:v>
                </c:pt>
                <c:pt idx="7">
                  <c:v>557.6</c:v>
                </c:pt>
              </c:numCache>
            </c:numRef>
          </c:val>
        </c:ser>
      </c:pie3DChart>
      <c:spPr>
        <a:noFill/>
        <a:ln w="282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9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01" y="467524"/>
        <a:ext cx="1225908" cy="636586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46687" y="677470"/>
        <a:ext cx="478828" cy="153246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3218" y="476667"/>
        <a:ext cx="1179225" cy="618300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414249" y="594260"/>
        <a:ext cx="478828" cy="38311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321762" y="442344"/>
        <a:ext cx="1212435" cy="6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8C9D105B-FBCD-4F27-ACBE-B80B7C7C6ADD}" type="slidenum">
              <a:rPr lang="ru-RU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ngelalaitranslations.com.au/wp-content/uploads/2015/07/Depositphotos_52250229_l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8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857232"/>
            <a:ext cx="7358114" cy="41549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 на 2018г. и на плановый период 2019-2020г.г.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195471"/>
            <a:ext cx="642942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бюджета на 2018-2020 г.г.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214554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357694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6"/>
            <a:ext cx="5819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357826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214554"/>
            <a:ext cx="5000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476375" y="908050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2071688"/>
            <a:ext cx="250031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1538" y="3071810"/>
            <a:ext cx="25003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Первичный воинский учет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72132" y="2928934"/>
            <a:ext cx="3143272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Пожарная безопасность, гражданская оборона, предупреждение 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чрезвычайных ситуаций</a:t>
            </a:r>
          </a:p>
        </p:txBody>
      </p:sp>
      <p:sp>
        <p:nvSpPr>
          <p:cNvPr id="37911" name="TextBox 64"/>
          <p:cNvSpPr txBox="1">
            <a:spLocks noChangeArrowheads="1"/>
          </p:cNvSpPr>
          <p:nvPr/>
        </p:nvSpPr>
        <p:spPr bwMode="auto">
          <a:xfrm>
            <a:off x="1071538" y="4071942"/>
            <a:ext cx="2500312" cy="1015663"/>
          </a:xfrm>
          <a:prstGeom prst="rect">
            <a:avLst/>
          </a:prstGeom>
          <a:solidFill>
            <a:srgbClr val="FADA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7914" name="TextBox 69"/>
          <p:cNvSpPr txBox="1">
            <a:spLocks noChangeArrowheads="1"/>
          </p:cNvSpPr>
          <p:nvPr/>
        </p:nvSpPr>
        <p:spPr bwMode="auto">
          <a:xfrm>
            <a:off x="1071538" y="5357826"/>
            <a:ext cx="2500312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</a:rPr>
              <a:t>Культура</a:t>
            </a:r>
            <a:endParaRPr lang="ru-RU" sz="20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572125" y="2071688"/>
            <a:ext cx="31432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+mn-cs"/>
              </a:rPr>
              <a:t>Физическая культура и спорт</a:t>
            </a:r>
          </a:p>
        </p:txBody>
      </p:sp>
      <p:sp>
        <p:nvSpPr>
          <p:cNvPr id="37918" name="Прямоугольник 74"/>
          <p:cNvSpPr>
            <a:spLocks noChangeArrowheads="1"/>
          </p:cNvSpPr>
          <p:nvPr/>
        </p:nvSpPr>
        <p:spPr bwMode="auto">
          <a:xfrm>
            <a:off x="5572132" y="4357694"/>
            <a:ext cx="314325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</a:rPr>
              <a:t>Дорожное хозяйство</a:t>
            </a:r>
            <a:endParaRPr lang="ru-RU" sz="20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792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214686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stop-rsp.ru/wp-content/uploads/2014/04/img1944050_doroga-1024x7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4357694"/>
            <a:ext cx="481899" cy="35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Каларского 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сельского поселения на 2018-2020 г.г.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/>
        </p:nvGraphicFramePr>
        <p:xfrm>
          <a:off x="1142976" y="1000108"/>
          <a:ext cx="6889749" cy="5577840"/>
        </p:xfrm>
        <a:graphic>
          <a:graphicData uri="http://schemas.openxmlformats.org/drawingml/2006/table">
            <a:tbl>
              <a:tblPr/>
              <a:tblGrid>
                <a:gridCol w="3070563"/>
                <a:gridCol w="1273062"/>
                <a:gridCol w="1273062"/>
                <a:gridCol w="1273062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  на 2018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  на 2019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  на 2020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5155,1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2252,4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2274,9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3257,9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3025,9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86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2788,5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277,0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557,6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10790,2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11086,8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14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11152,5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</a:t>
            </a: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проекта бюджета </a:t>
            </a: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Каларского сельского поселения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8721544"/>
              </p:ext>
            </p:extLst>
          </p:nvPr>
        </p:nvGraphicFramePr>
        <p:xfrm>
          <a:off x="3857620" y="1500174"/>
          <a:ext cx="4989143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104404" cy="29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8721544"/>
              </p:ext>
            </p:extLst>
          </p:nvPr>
        </p:nvGraphicFramePr>
        <p:xfrm>
          <a:off x="214282" y="214290"/>
          <a:ext cx="4357686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8721544"/>
              </p:ext>
            </p:extLst>
          </p:nvPr>
        </p:nvGraphicFramePr>
        <p:xfrm>
          <a:off x="4572000" y="3071810"/>
          <a:ext cx="4357686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80400" cy="881063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effectLst/>
                <a:latin typeface="Times New Roman" pitchFamily="18" charset="0"/>
              </a:rPr>
              <a:t>Перечень муниципальных целевых программ</a:t>
            </a:r>
            <a:r>
              <a:rPr lang="ru-RU" altLang="ru-RU" sz="2400" dirty="0" smtClean="0">
                <a:effectLst/>
                <a:latin typeface="Times New Roman" pitchFamily="18" charset="0"/>
              </a:rPr>
              <a:t/>
            </a:r>
            <a:br>
              <a:rPr lang="ru-RU" altLang="ru-RU" sz="2400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Каларского сельского поселения на 2018-2020 г.г.(за счет средств местного бюджета)</a:t>
            </a:r>
            <a:r>
              <a:rPr lang="en-US" altLang="ru-RU" sz="2400" b="1" dirty="0" smtClean="0">
                <a:effectLst/>
                <a:latin typeface="Times New Roman" pitchFamily="18" charset="0"/>
              </a:rPr>
              <a:t>                        </a:t>
            </a:r>
            <a:r>
              <a:rPr lang="ru-RU" altLang="ru-RU" sz="2400" b="1" dirty="0" smtClean="0">
                <a:effectLst/>
                <a:latin typeface="Times New Roman" pitchFamily="18" charset="0"/>
              </a:rPr>
              <a:t>                                                      								</a:t>
            </a:r>
            <a:r>
              <a:rPr lang="ru-RU" altLang="ru-RU" sz="1400" b="1" dirty="0" smtClean="0">
                <a:effectLst/>
                <a:latin typeface="Times New Roman" pitchFamily="18" charset="0"/>
              </a:rPr>
              <a:t>тыс.руб.</a:t>
            </a:r>
            <a:endParaRPr lang="ru-RU" altLang="ru-RU" sz="14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37978" name="Group 1114"/>
          <p:cNvGraphicFramePr>
            <a:graphicFrameLocks noGrp="1"/>
          </p:cNvGraphicFramePr>
          <p:nvPr/>
        </p:nvGraphicFramePr>
        <p:xfrm>
          <a:off x="642910" y="1857364"/>
          <a:ext cx="7920000" cy="4434848"/>
        </p:xfrm>
        <a:graphic>
          <a:graphicData uri="http://schemas.openxmlformats.org/drawingml/2006/table">
            <a:tbl>
              <a:tblPr/>
              <a:tblGrid>
                <a:gridCol w="4214842"/>
                <a:gridCol w="1214446"/>
                <a:gridCol w="1214446"/>
                <a:gridCol w="1276266"/>
              </a:tblGrid>
              <a:tr h="6819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Ведомственная целевая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01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целевая программа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«Благоустройство»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01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целевая программа «Развитие улично-дорожной сети муниципального образования «Каларского сельского поселения»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01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целевая программа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безопасности условий жизни населения»  снижение рисков и смягчение последствий ЧС в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Каларском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сельском поселении»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</a:rPr>
              <a:t>Брошюра </a:t>
            </a:r>
            <a:r>
              <a:rPr lang="ru-RU" sz="1800" dirty="0" smtClean="0">
                <a:latin typeface="Times New Roman" pitchFamily="18" charset="0"/>
              </a:rPr>
              <a:t>подготовлена администрацией Каларского сельского поселения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652953, </a:t>
            </a:r>
            <a:r>
              <a:rPr lang="ru-RU" sz="1800" dirty="0">
                <a:latin typeface="Times New Roman" pitchFamily="18" charset="0"/>
              </a:rPr>
              <a:t>Кемеровская обл., </a:t>
            </a:r>
            <a:r>
              <a:rPr lang="ru-RU" sz="1800" dirty="0" err="1" smtClean="0">
                <a:latin typeface="Times New Roman" pitchFamily="18" charset="0"/>
              </a:rPr>
              <a:t>п.Калары</a:t>
            </a:r>
            <a:r>
              <a:rPr lang="ru-RU" sz="1800" dirty="0" smtClean="0">
                <a:latin typeface="Times New Roman" pitchFamily="18" charset="0"/>
              </a:rPr>
              <a:t>, ул.Луначарского, 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Электронная почта : </a:t>
            </a:r>
            <a:r>
              <a:rPr lang="en-US" sz="1800" u="sng" dirty="0" smtClean="0">
                <a:latin typeface="Times New Roman" pitchFamily="18" charset="0"/>
              </a:rPr>
              <a:t>adminkalari1@rambler.ru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</a:rPr>
              <a:t>Телефон:</a:t>
            </a:r>
            <a:r>
              <a:rPr lang="en-US" sz="1800" b="1" dirty="0" smtClean="0">
                <a:latin typeface="Times New Roman" pitchFamily="18" charset="0"/>
              </a:rPr>
              <a:t> 8-905-949-21-09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</a:rPr>
              <a:t>Режим </a:t>
            </a:r>
            <a:r>
              <a:rPr lang="ru-RU" sz="1800" b="1" dirty="0">
                <a:latin typeface="Times New Roman" pitchFamily="18" charset="0"/>
              </a:rPr>
              <a:t>работы: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</a:rPr>
              <a:t>Понедельник - пятница с </a:t>
            </a:r>
            <a:r>
              <a:rPr lang="en-US" sz="1800" dirty="0">
                <a:latin typeface="Times New Roman" pitchFamily="18" charset="0"/>
              </a:rPr>
              <a:t>8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30</a:t>
            </a:r>
            <a:r>
              <a:rPr lang="ru-RU" sz="1800" dirty="0">
                <a:latin typeface="Times New Roman" pitchFamily="18" charset="0"/>
              </a:rPr>
              <a:t> до 1</a:t>
            </a:r>
            <a:r>
              <a:rPr lang="en-US" sz="1800" dirty="0">
                <a:latin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0.</a:t>
            </a:r>
          </a:p>
          <a:p>
            <a:r>
              <a:rPr lang="ru-RU" sz="1800" dirty="0">
                <a:latin typeface="Times New Roman" pitchFamily="18" charset="0"/>
              </a:rPr>
              <a:t>Перерыв с 1</a:t>
            </a:r>
            <a:r>
              <a:rPr lang="en-US" sz="18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 до 1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</a:t>
            </a:r>
          </a:p>
          <a:p>
            <a:r>
              <a:rPr lang="ru-RU" sz="1800" dirty="0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282" y="428604"/>
            <a:ext cx="8929718" cy="95248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ПРОЕКТ БЮДЖЕТА КАЛАРСКОГО СЕЛЬСКОГО ПОСЕЛЕНИЯ НА 2018г. и на плановый период 2019-2020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г.г.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7410" name="Picture 4" descr="сте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143800" cy="44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282" y="2071678"/>
            <a:ext cx="8929718" cy="595319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</a:rPr>
              <a:t>Разработан на основе  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</a:rPr>
              <a:t>«Проекта бюджета Каларского сельского поселения на 2018 год и на плановый период 2019 и 2020 годов» от ноября 2017 г.</a:t>
            </a: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72518" cy="846158"/>
          </a:xfrm>
        </p:spPr>
        <p:txBody>
          <a:bodyPr/>
          <a:lstStyle/>
          <a:p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ПОСЕЛЕНИЯ НА 2018-2020 г.г.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501122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14842"/>
              </a:tblGrid>
              <a:tr h="3040401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2018 год: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Численность населения – 3 002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Среднемесячная </a:t>
                      </a:r>
                      <a:r>
                        <a:rPr lang="ru-RU" sz="1800" dirty="0" err="1" smtClean="0">
                          <a:latin typeface="Times New Roman" pitchFamily="18" charset="0"/>
                        </a:rPr>
                        <a:t>з</a:t>
                      </a:r>
                      <a:r>
                        <a:rPr lang="ru-RU" sz="1800" dirty="0" smtClean="0">
                          <a:latin typeface="Times New Roman" pitchFamily="18" charset="0"/>
                        </a:rPr>
                        <a:t>/плата – 9 705,55 руб.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Трудоспособное население – 1 495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Работоспособное население – 950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Уровень безработицы – 4,2</a:t>
                      </a:r>
                      <a:r>
                        <a:rPr lang="en-US" sz="1800" dirty="0" smtClean="0">
                          <a:latin typeface="Times New Roman" pitchFamily="18" charset="0"/>
                        </a:rPr>
                        <a:t> %</a:t>
                      </a:r>
                      <a:endParaRPr lang="ru-RU" sz="1800" dirty="0" smtClean="0">
                        <a:latin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2020 год: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Численность населения – 3 018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Среднемесячная </a:t>
                      </a:r>
                      <a:r>
                        <a:rPr lang="ru-RU" sz="1800" dirty="0" err="1" smtClean="0">
                          <a:latin typeface="Times New Roman" pitchFamily="18" charset="0"/>
                        </a:rPr>
                        <a:t>з</a:t>
                      </a:r>
                      <a:r>
                        <a:rPr lang="ru-RU" sz="1800" dirty="0" smtClean="0">
                          <a:latin typeface="Times New Roman" pitchFamily="18" charset="0"/>
                        </a:rPr>
                        <a:t>/плата – 9 705,55 руб.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Трудоспособное население – 1 505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Работоспособное население – 960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</a:rPr>
                        <a:t>Уровень безработицы – 4,0</a:t>
                      </a:r>
                      <a:r>
                        <a:rPr lang="en-US" sz="1800" dirty="0" smtClean="0">
                          <a:latin typeface="Times New Roman" pitchFamily="18" charset="0"/>
                        </a:rPr>
                        <a:t> %</a:t>
                      </a:r>
                      <a:endParaRPr lang="ru-RU" sz="1800" dirty="0" smtClean="0">
                        <a:latin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388887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2019 год: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Численность населения – 3 010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Среднемесячная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з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/плата – 9 705,55 руб.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Трудоспособное население – 1 500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Работоспособное население – 955 чел.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Уровень безработицы – 4,1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%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://gruzdoff.ru/commons/1/19/Temirta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99199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Каларском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сельском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0066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dirty="0" smtClean="0">
                <a:latin typeface="Times New Roman" pitchFamily="18" charset="0"/>
              </a:rPr>
              <a:t>(администрация Каларского сельского поселения) и представление проекта бюджета (Глава Каларского сельского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latin typeface="Times New Roman" pitchFamily="18" charset="0"/>
              </a:rPr>
              <a:t>проекта бюджета (Совет народных депутатов Каларского сельского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</a:rPr>
              <a:t>Бюджет Каларского сельского поселения  рассматривается в одном чтении (Совет народных депутатов Каларского сельского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dirty="0" smtClean="0">
                <a:latin typeface="Times New Roman" pitchFamily="18" charset="0"/>
              </a:rPr>
              <a:t> решения о бюджете (Глава Каларского сельского поселения, председатель Совета народных депутатов Каларского сельского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dirty="0" smtClean="0">
                <a:latin typeface="Times New Roman" pitchFamily="18" charset="0"/>
              </a:rPr>
              <a:t>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dirty="0" smtClean="0"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2376487"/>
          </a:xfrm>
        </p:spPr>
        <p:txBody>
          <a:bodyPr/>
          <a:lstStyle/>
          <a:p>
            <a:r>
              <a:rPr lang="ru-RU" sz="2000" u="sng" dirty="0" smtClean="0">
                <a:effectLst/>
                <a:latin typeface="Times New Roman" pitchFamily="18" charset="0"/>
              </a:rPr>
              <a:t>Бюджет </a:t>
            </a:r>
            <a:r>
              <a:rPr lang="ru-RU" sz="2000" dirty="0" smtClean="0">
                <a:effectLst/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dirty="0" smtClean="0">
                <a:effectLst/>
                <a:latin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dirty="0" smtClean="0">
                <a:effectLst/>
                <a:latin typeface="Times New Roman" pitchFamily="18" charset="0"/>
              </a:rPr>
              <a:t>.</a:t>
            </a:r>
            <a:endParaRPr lang="ru-RU" sz="2000" dirty="0" smtClean="0">
              <a:effectLst/>
              <a:latin typeface="Times New Roman" pitchFamily="18" charset="0"/>
            </a:endParaRPr>
          </a:p>
        </p:txBody>
      </p:sp>
      <p:pic>
        <p:nvPicPr>
          <p:cNvPr id="20483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38877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24175"/>
            <a:ext cx="4464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507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1510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1512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22539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89107" y="2071677"/>
              <a:ext cx="5643369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286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54919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26230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89109" y="2071679"/>
              <a:ext cx="5643369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2861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5492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26231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2125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6761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8756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624263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проекта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Каларского сельского поселения</a:t>
            </a:r>
          </a:p>
        </p:txBody>
      </p:sp>
      <p:pic>
        <p:nvPicPr>
          <p:cNvPr id="358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470" y="2357430"/>
            <a:ext cx="3485730" cy="301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357158" y="1928802"/>
          <a:ext cx="478634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</p:nvPr>
        </p:nvGraphicFramePr>
        <p:xfrm>
          <a:off x="928662" y="1071546"/>
          <a:ext cx="7487999" cy="3288903"/>
        </p:xfrm>
        <a:graphic>
          <a:graphicData uri="http://schemas.openxmlformats.org/drawingml/2006/table">
            <a:tbl>
              <a:tblPr/>
              <a:tblGrid>
                <a:gridCol w="3971624"/>
                <a:gridCol w="1172125"/>
                <a:gridCol w="1172125"/>
                <a:gridCol w="1172125"/>
              </a:tblGrid>
              <a:tr h="442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дизельное топливо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2252,4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2274,9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7810,4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7838,4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7869,6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11086,8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11152,5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проекта бюджета Каларского сельского поселения на 2018-2020 г.г.</a:t>
            </a:r>
          </a:p>
        </p:txBody>
      </p:sp>
      <p:pic>
        <p:nvPicPr>
          <p:cNvPr id="36940" name="Picture 77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643446"/>
            <a:ext cx="2571768" cy="19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1" name="Picture 78" descr="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572008"/>
            <a:ext cx="2898955" cy="208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1038</TotalTime>
  <Words>850</Words>
  <Application>Microsoft Office PowerPoint</Application>
  <PresentationFormat>Экран (4:3)</PresentationFormat>
  <Paragraphs>208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Круги</vt:lpstr>
      <vt:lpstr>Слайд 1</vt:lpstr>
      <vt:lpstr>ПРОЕКТ БЮДЖЕТА КАЛАРСКОГО СЕЛЬСКОГО ПОСЕЛЕНИЯ НА 2018г. и на плановый период 2019-2020 г.г. </vt:lpstr>
      <vt:lpstr>ОСНОВНЫЕ СОЦИАЛЬНО-ЭКОНОМИЧЕСКИЕ ПОКАЗАТЕЛИ ПОСЕЛЕНИЯ НА 2018-2020 г.г.</vt:lpstr>
      <vt:lpstr> Бюджетный процесс в Каларском сельском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Слайд 6</vt:lpstr>
      <vt:lpstr>Слайд 7</vt:lpstr>
      <vt:lpstr>Структура доходов проекта бюджета  Каларского сельского поселения</vt:lpstr>
      <vt:lpstr>План по доходам проекта бюджета Каларского сельского поселения на 2018-2020 г.г.</vt:lpstr>
      <vt:lpstr>Слайд 10</vt:lpstr>
      <vt:lpstr>Расходы Каларского  сельского поселения на 2018-2020 г.г.</vt:lpstr>
      <vt:lpstr>Структура расходов проекта бюджета  Каларского сельского поселения</vt:lpstr>
      <vt:lpstr>Слайд 13</vt:lpstr>
      <vt:lpstr>Перечень муниципальных целевых программ Каларского сельского поселения на 2018-2020 г.г.(за счет средств местного бюджета)                                                                                      тыс.руб.</vt:lpstr>
      <vt:lpstr>Слайд 15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145</cp:revision>
  <dcterms:created xsi:type="dcterms:W3CDTF">2015-05-27T07:54:06Z</dcterms:created>
  <dcterms:modified xsi:type="dcterms:W3CDTF">2017-11-21T04:32:30Z</dcterms:modified>
</cp:coreProperties>
</file>