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15"/>
  </p:notesMasterIdLst>
  <p:sldIdLst>
    <p:sldId id="256" r:id="rId2"/>
    <p:sldId id="268" r:id="rId3"/>
    <p:sldId id="258" r:id="rId4"/>
    <p:sldId id="270" r:id="rId5"/>
    <p:sldId id="269" r:id="rId6"/>
    <p:sldId id="274" r:id="rId7"/>
    <p:sldId id="271" r:id="rId8"/>
    <p:sldId id="279" r:id="rId9"/>
    <p:sldId id="262" r:id="rId10"/>
    <p:sldId id="263" r:id="rId11"/>
    <p:sldId id="264" r:id="rId12"/>
    <p:sldId id="272" r:id="rId13"/>
    <p:sldId id="277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1E95"/>
    <a:srgbClr val="4DE923"/>
    <a:srgbClr val="ABF20E"/>
    <a:srgbClr val="66FF33"/>
    <a:srgbClr val="808080"/>
    <a:srgbClr val="003300"/>
    <a:srgbClr val="990099"/>
    <a:srgbClr val="FF00FF"/>
    <a:srgbClr val="FF0066"/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03447BB-5D67-496B-8E87-E561075AD55C}" styleName="Темный стиль 1 - акцент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Темный стиль 1 -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безопасность</c:v>
                </c:pt>
                <c:pt idx="2">
                  <c:v>Национальная экономика</c:v>
                </c:pt>
                <c:pt idx="3">
                  <c:v>Жилищно-комунальное хозяйство</c:v>
                </c:pt>
                <c:pt idx="4">
                  <c:v>Образование</c:v>
                </c:pt>
                <c:pt idx="5">
                  <c:v>Культура</c:v>
                </c:pt>
                <c:pt idx="6">
                  <c:v>Физическая культура и спрот</c:v>
                </c:pt>
                <c:pt idx="7">
                  <c:v>Средства массовой информации</c:v>
                </c:pt>
                <c:pt idx="8">
                  <c:v>Условно утвержденные расходы</c:v>
                </c:pt>
              </c:strCache>
            </c:strRef>
          </c:cat>
          <c:val>
            <c:numRef>
              <c:f>Лист1!$B$2:$B$10</c:f>
              <c:numCache>
                <c:formatCode>0.00</c:formatCode>
                <c:ptCount val="9"/>
                <c:pt idx="0">
                  <c:v>15834.2</c:v>
                </c:pt>
                <c:pt idx="1">
                  <c:v>270</c:v>
                </c:pt>
                <c:pt idx="2">
                  <c:v>45626.7</c:v>
                </c:pt>
                <c:pt idx="3">
                  <c:v>42280</c:v>
                </c:pt>
                <c:pt idx="4">
                  <c:v>1760</c:v>
                </c:pt>
                <c:pt idx="5">
                  <c:v>48323.7</c:v>
                </c:pt>
                <c:pt idx="6">
                  <c:v>33475.300000000003</c:v>
                </c:pt>
                <c:pt idx="7">
                  <c:v>200</c:v>
                </c:pt>
                <c:pt idx="8">
                  <c:v>0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D1DB72-7F8F-4E2A-A00A-E83DF7CE947F}" type="doc">
      <dgm:prSet loTypeId="urn:microsoft.com/office/officeart/2005/8/layout/equation1" loCatId="relationship" qsTypeId="urn:microsoft.com/office/officeart/2005/8/quickstyle/simple1#1" qsCatId="simple" csTypeId="urn:microsoft.com/office/officeart/2005/8/colors/accent1_2#1" csCatId="accent1" phldr="1"/>
      <dgm:spPr/>
    </dgm:pt>
    <dgm:pt modelId="{65EBFEF0-9C89-4A4C-BA89-C4D7B4B700F7}">
      <dgm:prSet phldrT="[Текст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Доходы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F9C8D859-E17A-44DB-B71C-33300E104F3E}" type="parTrans" cxnId="{803A8AB7-53BA-458D-A0C5-F5066F514936}">
      <dgm:prSet/>
      <dgm:spPr/>
      <dgm:t>
        <a:bodyPr/>
        <a:lstStyle/>
        <a:p>
          <a:endParaRPr lang="ru-RU"/>
        </a:p>
      </dgm:t>
    </dgm:pt>
    <dgm:pt modelId="{D36948F7-83BC-4220-85A0-DE21D57BD41D}" type="sibTrans" cxnId="{803A8AB7-53BA-458D-A0C5-F5066F514936}">
      <dgm:prSet/>
      <dgm:spPr>
        <a:solidFill>
          <a:srgbClr val="FFC000"/>
        </a:solidFill>
      </dgm:spPr>
      <dgm:t>
        <a:bodyPr/>
        <a:lstStyle/>
        <a:p>
          <a:endParaRPr lang="ru-RU" dirty="0"/>
        </a:p>
      </dgm:t>
    </dgm:pt>
    <dgm:pt modelId="{4E7CB679-5A70-4D19-B9FE-B35165ACC3D3}">
      <dgm:prSet phldrT="[Текст]" custT="1"/>
      <dgm:spPr>
        <a:solidFill>
          <a:srgbClr val="50BCB9"/>
        </a:solidFill>
      </dgm:spPr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Расходы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1D6E0D5E-B61E-4B9A-8F57-02B79F843522}" type="parTrans" cxnId="{E9122005-A3A9-453D-96BB-26288AC1EAD0}">
      <dgm:prSet/>
      <dgm:spPr/>
      <dgm:t>
        <a:bodyPr/>
        <a:lstStyle/>
        <a:p>
          <a:endParaRPr lang="ru-RU"/>
        </a:p>
      </dgm:t>
    </dgm:pt>
    <dgm:pt modelId="{FEA73179-04A7-4795-AF97-EAF1F3F2AA68}" type="sibTrans" cxnId="{E9122005-A3A9-453D-96BB-26288AC1EAD0}">
      <dgm:prSet/>
      <dgm:spPr>
        <a:solidFill>
          <a:srgbClr val="FFC000"/>
        </a:solidFill>
      </dgm:spPr>
      <dgm:t>
        <a:bodyPr/>
        <a:lstStyle/>
        <a:p>
          <a:endParaRPr lang="ru-RU" dirty="0"/>
        </a:p>
      </dgm:t>
    </dgm:pt>
    <dgm:pt modelId="{ADB1419B-AC29-439A-9A52-52A4D8AD4433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u-RU" sz="1800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rPr>
            <a:t>(-)Дефицит 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(+) </a:t>
          </a:r>
          <a:r>
            <a:rPr lang="ru-RU" sz="1800" dirty="0" err="1" smtClean="0">
              <a:solidFill>
                <a:schemeClr val="accent2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rPr>
            <a:t>Профи-цит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)</a:t>
          </a:r>
        </a:p>
      </dgm:t>
    </dgm:pt>
    <dgm:pt modelId="{EDB616C3-BFB7-41B5-8C02-303B97B270E2}" type="parTrans" cxnId="{4AE357D3-33B3-46A7-BD7A-5DD6C6A615AD}">
      <dgm:prSet/>
      <dgm:spPr/>
      <dgm:t>
        <a:bodyPr/>
        <a:lstStyle/>
        <a:p>
          <a:endParaRPr lang="ru-RU"/>
        </a:p>
      </dgm:t>
    </dgm:pt>
    <dgm:pt modelId="{820FDBF0-55B4-432E-B5FC-EF777F1C7DF0}" type="sibTrans" cxnId="{4AE357D3-33B3-46A7-BD7A-5DD6C6A615AD}">
      <dgm:prSet/>
      <dgm:spPr/>
      <dgm:t>
        <a:bodyPr/>
        <a:lstStyle/>
        <a:p>
          <a:endParaRPr lang="ru-RU"/>
        </a:p>
      </dgm:t>
    </dgm:pt>
    <dgm:pt modelId="{22696057-B287-4EFB-96CD-3F248CB196C8}" type="pres">
      <dgm:prSet presAssocID="{6CD1DB72-7F8F-4E2A-A00A-E83DF7CE947F}" presName="linearFlow" presStyleCnt="0">
        <dgm:presLayoutVars>
          <dgm:dir/>
          <dgm:resizeHandles val="exact"/>
        </dgm:presLayoutVars>
      </dgm:prSet>
      <dgm:spPr/>
    </dgm:pt>
    <dgm:pt modelId="{7FAC88BC-C8FF-402F-AB2A-11AC4BBF48B7}" type="pres">
      <dgm:prSet presAssocID="{65EBFEF0-9C89-4A4C-BA89-C4D7B4B700F7}" presName="node" presStyleLbl="node1" presStyleIdx="0" presStyleCnt="3" custScaleX="154330" custScaleY="801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3F7D03-16FC-4BE4-943C-EE4202A7666A}" type="pres">
      <dgm:prSet presAssocID="{D36948F7-83BC-4220-85A0-DE21D57BD41D}" presName="spacerL" presStyleCnt="0"/>
      <dgm:spPr/>
    </dgm:pt>
    <dgm:pt modelId="{1816D16A-814C-4C22-A6CC-12105B3989BB}" type="pres">
      <dgm:prSet presAssocID="{D36948F7-83BC-4220-85A0-DE21D57BD41D}" presName="sibTrans" presStyleLbl="sibTrans2D1" presStyleIdx="0" presStyleCnt="2" custLinFactNeighborX="37387" custLinFactNeighborY="-4869"/>
      <dgm:spPr>
        <a:prstGeom prst="mathMinus">
          <a:avLst/>
        </a:prstGeom>
      </dgm:spPr>
      <dgm:t>
        <a:bodyPr/>
        <a:lstStyle/>
        <a:p>
          <a:endParaRPr lang="ru-RU"/>
        </a:p>
      </dgm:t>
    </dgm:pt>
    <dgm:pt modelId="{5A3AD51A-CA0C-4D60-85EB-AFC0F3AEFCE4}" type="pres">
      <dgm:prSet presAssocID="{D36948F7-83BC-4220-85A0-DE21D57BD41D}" presName="spacerR" presStyleCnt="0"/>
      <dgm:spPr/>
    </dgm:pt>
    <dgm:pt modelId="{32775538-2AC3-4373-B014-5A44732CBC7F}" type="pres">
      <dgm:prSet presAssocID="{4E7CB679-5A70-4D19-B9FE-B35165ACC3D3}" presName="node" presStyleLbl="node1" presStyleIdx="1" presStyleCnt="3" custScaleX="148453" custScaleY="778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A2439C-BAC0-499A-8F57-8D66EBFA7D82}" type="pres">
      <dgm:prSet presAssocID="{FEA73179-04A7-4795-AF97-EAF1F3F2AA68}" presName="spacerL" presStyleCnt="0"/>
      <dgm:spPr/>
    </dgm:pt>
    <dgm:pt modelId="{4B955819-9EB5-4C61-BE5E-7CE7027DF3F0}" type="pres">
      <dgm:prSet presAssocID="{FEA73179-04A7-4795-AF97-EAF1F3F2AA68}" presName="sibTrans" presStyleLbl="sibTrans2D1" presStyleIdx="1" presStyleCnt="2"/>
      <dgm:spPr/>
      <dgm:t>
        <a:bodyPr/>
        <a:lstStyle/>
        <a:p>
          <a:endParaRPr lang="ru-RU"/>
        </a:p>
      </dgm:t>
    </dgm:pt>
    <dgm:pt modelId="{EE572389-320D-4E27-B728-8E274B326BA1}" type="pres">
      <dgm:prSet presAssocID="{FEA73179-04A7-4795-AF97-EAF1F3F2AA68}" presName="spacerR" presStyleCnt="0"/>
      <dgm:spPr/>
    </dgm:pt>
    <dgm:pt modelId="{A84245DF-C8CC-47D2-83AC-15EF153255E0}" type="pres">
      <dgm:prSet presAssocID="{ADB1419B-AC29-439A-9A52-52A4D8AD4433}" presName="node" presStyleLbl="node1" presStyleIdx="2" presStyleCnt="3" custScaleX="152634" custScaleY="864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D3C5BE6-3F9F-4787-83BA-22BBE8810B5A}" type="presOf" srcId="{4E7CB679-5A70-4D19-B9FE-B35165ACC3D3}" destId="{32775538-2AC3-4373-B014-5A44732CBC7F}" srcOrd="0" destOrd="0" presId="urn:microsoft.com/office/officeart/2005/8/layout/equation1"/>
    <dgm:cxn modelId="{7DE1FED2-BBA8-4C55-8E02-449CDDC1BA1F}" type="presOf" srcId="{D36948F7-83BC-4220-85A0-DE21D57BD41D}" destId="{1816D16A-814C-4C22-A6CC-12105B3989BB}" srcOrd="0" destOrd="0" presId="urn:microsoft.com/office/officeart/2005/8/layout/equation1"/>
    <dgm:cxn modelId="{5F19968E-F718-4480-977A-791D9C3F8EEE}" type="presOf" srcId="{FEA73179-04A7-4795-AF97-EAF1F3F2AA68}" destId="{4B955819-9EB5-4C61-BE5E-7CE7027DF3F0}" srcOrd="0" destOrd="0" presId="urn:microsoft.com/office/officeart/2005/8/layout/equation1"/>
    <dgm:cxn modelId="{4AE357D3-33B3-46A7-BD7A-5DD6C6A615AD}" srcId="{6CD1DB72-7F8F-4E2A-A00A-E83DF7CE947F}" destId="{ADB1419B-AC29-439A-9A52-52A4D8AD4433}" srcOrd="2" destOrd="0" parTransId="{EDB616C3-BFB7-41B5-8C02-303B97B270E2}" sibTransId="{820FDBF0-55B4-432E-B5FC-EF777F1C7DF0}"/>
    <dgm:cxn modelId="{F5571108-2A51-45C5-A5AD-EEF27A3F7622}" type="presOf" srcId="{65EBFEF0-9C89-4A4C-BA89-C4D7B4B700F7}" destId="{7FAC88BC-C8FF-402F-AB2A-11AC4BBF48B7}" srcOrd="0" destOrd="0" presId="urn:microsoft.com/office/officeart/2005/8/layout/equation1"/>
    <dgm:cxn modelId="{0A1C237C-16BE-4250-AFAD-F35D47F5C7A7}" type="presOf" srcId="{ADB1419B-AC29-439A-9A52-52A4D8AD4433}" destId="{A84245DF-C8CC-47D2-83AC-15EF153255E0}" srcOrd="0" destOrd="0" presId="urn:microsoft.com/office/officeart/2005/8/layout/equation1"/>
    <dgm:cxn modelId="{8ED88ADC-2804-47A9-B1C6-88292282869B}" type="presOf" srcId="{6CD1DB72-7F8F-4E2A-A00A-E83DF7CE947F}" destId="{22696057-B287-4EFB-96CD-3F248CB196C8}" srcOrd="0" destOrd="0" presId="urn:microsoft.com/office/officeart/2005/8/layout/equation1"/>
    <dgm:cxn modelId="{803A8AB7-53BA-458D-A0C5-F5066F514936}" srcId="{6CD1DB72-7F8F-4E2A-A00A-E83DF7CE947F}" destId="{65EBFEF0-9C89-4A4C-BA89-C4D7B4B700F7}" srcOrd="0" destOrd="0" parTransId="{F9C8D859-E17A-44DB-B71C-33300E104F3E}" sibTransId="{D36948F7-83BC-4220-85A0-DE21D57BD41D}"/>
    <dgm:cxn modelId="{E9122005-A3A9-453D-96BB-26288AC1EAD0}" srcId="{6CD1DB72-7F8F-4E2A-A00A-E83DF7CE947F}" destId="{4E7CB679-5A70-4D19-B9FE-B35165ACC3D3}" srcOrd="1" destOrd="0" parTransId="{1D6E0D5E-B61E-4B9A-8F57-02B79F843522}" sibTransId="{FEA73179-04A7-4795-AF97-EAF1F3F2AA68}"/>
    <dgm:cxn modelId="{614F2DC5-BB86-477D-AA14-AF1B07F9D383}" type="presParOf" srcId="{22696057-B287-4EFB-96CD-3F248CB196C8}" destId="{7FAC88BC-C8FF-402F-AB2A-11AC4BBF48B7}" srcOrd="0" destOrd="0" presId="urn:microsoft.com/office/officeart/2005/8/layout/equation1"/>
    <dgm:cxn modelId="{C7711A36-30BD-4DCB-BBF7-CF4B23B1736E}" type="presParOf" srcId="{22696057-B287-4EFB-96CD-3F248CB196C8}" destId="{2E3F7D03-16FC-4BE4-943C-EE4202A7666A}" srcOrd="1" destOrd="0" presId="urn:microsoft.com/office/officeart/2005/8/layout/equation1"/>
    <dgm:cxn modelId="{DE970659-9A69-4E07-B122-8DE9F9E8A7D3}" type="presParOf" srcId="{22696057-B287-4EFB-96CD-3F248CB196C8}" destId="{1816D16A-814C-4C22-A6CC-12105B3989BB}" srcOrd="2" destOrd="0" presId="urn:microsoft.com/office/officeart/2005/8/layout/equation1"/>
    <dgm:cxn modelId="{863D60F4-4849-434C-92B5-69CD93B67CA4}" type="presParOf" srcId="{22696057-B287-4EFB-96CD-3F248CB196C8}" destId="{5A3AD51A-CA0C-4D60-85EB-AFC0F3AEFCE4}" srcOrd="3" destOrd="0" presId="urn:microsoft.com/office/officeart/2005/8/layout/equation1"/>
    <dgm:cxn modelId="{395FA55A-8C21-419F-A56C-9A99C1F84AA6}" type="presParOf" srcId="{22696057-B287-4EFB-96CD-3F248CB196C8}" destId="{32775538-2AC3-4373-B014-5A44732CBC7F}" srcOrd="4" destOrd="0" presId="urn:microsoft.com/office/officeart/2005/8/layout/equation1"/>
    <dgm:cxn modelId="{2E3635D4-C03C-4794-9968-B4CFEAE47A9D}" type="presParOf" srcId="{22696057-B287-4EFB-96CD-3F248CB196C8}" destId="{EDA2439C-BAC0-499A-8F57-8D66EBFA7D82}" srcOrd="5" destOrd="0" presId="urn:microsoft.com/office/officeart/2005/8/layout/equation1"/>
    <dgm:cxn modelId="{BB9AD2EE-CC9A-4334-A28C-E3A3F25ABC0A}" type="presParOf" srcId="{22696057-B287-4EFB-96CD-3F248CB196C8}" destId="{4B955819-9EB5-4C61-BE5E-7CE7027DF3F0}" srcOrd="6" destOrd="0" presId="urn:microsoft.com/office/officeart/2005/8/layout/equation1"/>
    <dgm:cxn modelId="{0A4D4F13-472C-46C0-BF13-1C7279B3E557}" type="presParOf" srcId="{22696057-B287-4EFB-96CD-3F248CB196C8}" destId="{EE572389-320D-4E27-B728-8E274B326BA1}" srcOrd="7" destOrd="0" presId="urn:microsoft.com/office/officeart/2005/8/layout/equation1"/>
    <dgm:cxn modelId="{091BE8F8-63B9-4C43-A43A-EAAD727B8CE2}" type="presParOf" srcId="{22696057-B287-4EFB-96CD-3F248CB196C8}" destId="{A84245DF-C8CC-47D2-83AC-15EF153255E0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FAC88BC-C8FF-402F-AB2A-11AC4BBF48B7}">
      <dsp:nvSpPr>
        <dsp:cNvPr id="0" name=""/>
        <dsp:cNvSpPr/>
      </dsp:nvSpPr>
      <dsp:spPr>
        <a:xfrm>
          <a:off x="1307" y="335683"/>
          <a:ext cx="1733696" cy="900268"/>
        </a:xfrm>
        <a:prstGeom prst="ellipse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Доходы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307" y="335683"/>
        <a:ext cx="1733696" cy="900268"/>
      </dsp:txXfrm>
    </dsp:sp>
    <dsp:sp modelId="{1816D16A-814C-4C22-A6CC-12105B3989BB}">
      <dsp:nvSpPr>
        <dsp:cNvPr id="0" name=""/>
        <dsp:cNvSpPr/>
      </dsp:nvSpPr>
      <dsp:spPr>
        <a:xfrm>
          <a:off x="1860324" y="428316"/>
          <a:ext cx="651554" cy="651554"/>
        </a:xfrm>
        <a:prstGeom prst="mathMinus">
          <a:avLst/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/>
        </a:p>
      </dsp:txBody>
      <dsp:txXfrm>
        <a:off x="1860324" y="428316"/>
        <a:ext cx="651554" cy="651554"/>
      </dsp:txXfrm>
    </dsp:sp>
    <dsp:sp modelId="{32775538-2AC3-4373-B014-5A44732CBC7F}">
      <dsp:nvSpPr>
        <dsp:cNvPr id="0" name=""/>
        <dsp:cNvSpPr/>
      </dsp:nvSpPr>
      <dsp:spPr>
        <a:xfrm>
          <a:off x="2568993" y="348613"/>
          <a:ext cx="1667675" cy="874408"/>
        </a:xfrm>
        <a:prstGeom prst="ellipse">
          <a:avLst/>
        </a:prstGeom>
        <a:solidFill>
          <a:srgbClr val="50BCB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Расходы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568993" y="348613"/>
        <a:ext cx="1667675" cy="874408"/>
      </dsp:txXfrm>
    </dsp:sp>
    <dsp:sp modelId="{4B955819-9EB5-4C61-BE5E-7CE7027DF3F0}">
      <dsp:nvSpPr>
        <dsp:cNvPr id="0" name=""/>
        <dsp:cNvSpPr/>
      </dsp:nvSpPr>
      <dsp:spPr>
        <a:xfrm>
          <a:off x="4327886" y="460040"/>
          <a:ext cx="651554" cy="651554"/>
        </a:xfrm>
        <a:prstGeom prst="mathEqual">
          <a:avLst/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 dirty="0"/>
        </a:p>
      </dsp:txBody>
      <dsp:txXfrm>
        <a:off x="4327886" y="460040"/>
        <a:ext cx="651554" cy="651554"/>
      </dsp:txXfrm>
    </dsp:sp>
    <dsp:sp modelId="{A84245DF-C8CC-47D2-83AC-15EF153255E0}">
      <dsp:nvSpPr>
        <dsp:cNvPr id="0" name=""/>
        <dsp:cNvSpPr/>
      </dsp:nvSpPr>
      <dsp:spPr>
        <a:xfrm>
          <a:off x="5070658" y="300073"/>
          <a:ext cx="1714643" cy="971489"/>
        </a:xfrm>
        <a:prstGeom prst="ellipse">
          <a:avLst/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rPr>
            <a:t>(-)Дефицит 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(+) </a:t>
          </a:r>
          <a:r>
            <a:rPr lang="ru-RU" sz="1800" kern="1200" dirty="0" err="1" smtClean="0">
              <a:solidFill>
                <a:schemeClr val="accent2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rPr>
            <a:t>Профи-цит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)</a:t>
          </a:r>
        </a:p>
      </dsp:txBody>
      <dsp:txXfrm>
        <a:off x="5070658" y="300073"/>
        <a:ext cx="1714643" cy="9714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39CA7FED-55F6-4C00-863F-BBB9422FB020}" type="datetimeFigureOut">
              <a:rPr lang="ru-RU"/>
              <a:pPr>
                <a:defRPr/>
              </a:pPr>
              <a:t>08.11.2023</a:t>
            </a:fld>
            <a:endParaRPr lang="ru-RU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C6829AB2-E987-46AB-B490-1287350F5C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494293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6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1666" tIns="45835" rIns="91666" bIns="45835"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5603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666" tIns="45835" rIns="91666" bIns="45835" anchor="b"/>
          <a:lstStyle/>
          <a:p>
            <a:pPr algn="r">
              <a:defRPr/>
            </a:pPr>
            <a:fld id="{6392233C-74CB-4E0B-BF5D-4F8ADF9CA575}" type="slidenum">
              <a:rPr lang="ru-RU" sz="1200">
                <a:latin typeface="+mn-lt"/>
                <a:cs typeface="+mn-cs"/>
              </a:rPr>
              <a:pPr algn="r">
                <a:defRPr/>
              </a:pPr>
              <a:t>6</a:t>
            </a:fld>
            <a:endParaRPr lang="ru-RU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2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1666" tIns="45835" rIns="91666" bIns="45835"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11619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666" tIns="45835" rIns="91666" bIns="45835" anchor="b"/>
          <a:lstStyle/>
          <a:p>
            <a:pPr algn="r">
              <a:defRPr/>
            </a:pPr>
            <a:fld id="{54BFF8B2-1209-4186-A49F-F8BB4ABD40A6}" type="slidenum">
              <a:rPr lang="ru-RU" sz="1200">
                <a:latin typeface="+mn-lt"/>
                <a:cs typeface="+mn-cs"/>
              </a:rPr>
              <a:pPr algn="r">
                <a:defRPr/>
              </a:pPr>
              <a:t>13</a:t>
            </a:fld>
            <a:endParaRPr lang="ru-RU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C7C53CE2-ACD5-4756-B682-9E13F55AEF8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847446-9502-4922-ACAF-A8F1362BDE8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1F2060-956B-43E9-82E4-65DE2E95F79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5DE4D4C4-BB0D-4738-863E-52120C93390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8CF451-2D0F-41C4-A83F-00F011DB7D5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C62185-6955-44B6-A1E0-377509B2200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542D8E46-5AB8-48A2-97DF-0B6F9A595E5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0FFEB3-2126-4FCD-81EC-64CE2637BA8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298940-DCBB-4A28-8E9D-0F4A4A0F7C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2A0945-266D-4D74-831D-A0FD2BD018E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333BA1-2536-4BF2-B246-CFCAFB9345A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BEA2E2A-F025-418D-9D6B-DA57D73D912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4" descr="баннер бюдже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928670"/>
            <a:ext cx="8664575" cy="503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714348" y="5143512"/>
            <a:ext cx="8001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accent4">
                    <a:lumMod val="10000"/>
                  </a:schemeClr>
                </a:solidFill>
              </a:rPr>
              <a:t>Бюджет Таштагольского городского поселения на </a:t>
            </a:r>
            <a:r>
              <a:rPr lang="ru-RU" sz="1600" dirty="0" smtClean="0">
                <a:solidFill>
                  <a:schemeClr val="accent4">
                    <a:lumMod val="10000"/>
                  </a:schemeClr>
                </a:solidFill>
              </a:rPr>
              <a:t>2024-2026 </a:t>
            </a:r>
            <a:r>
              <a:rPr lang="ru-RU" sz="1600" dirty="0" smtClean="0">
                <a:solidFill>
                  <a:schemeClr val="accent4">
                    <a:lumMod val="10000"/>
                  </a:schemeClr>
                </a:solidFill>
              </a:rPr>
              <a:t>годы</a:t>
            </a:r>
            <a:endParaRPr lang="ru-RU" sz="1600" dirty="0">
              <a:solidFill>
                <a:schemeClr val="accent4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00034" y="500042"/>
            <a:ext cx="80724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Структура расходов бюджета Таштагольского городского поселения на </a:t>
            </a:r>
            <a:r>
              <a:rPr lang="ru-RU" dirty="0" smtClean="0"/>
              <a:t>2024 </a:t>
            </a:r>
            <a:r>
              <a:rPr lang="ru-RU" dirty="0" smtClean="0"/>
              <a:t>год</a:t>
            </a:r>
            <a:endParaRPr lang="ru-RU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79512" y="908720"/>
          <a:ext cx="8784976" cy="5949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285728"/>
            <a:ext cx="8280400" cy="714356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1400" b="1" dirty="0" smtClean="0">
                <a:effectLst/>
                <a:latin typeface="Times New Roman" pitchFamily="18" charset="0"/>
              </a:rPr>
              <a:t>Перечень и объемы бюджетных ассигнований  муниципальных программ Таштагольского городского поселения на </a:t>
            </a:r>
            <a:r>
              <a:rPr lang="ru-RU" altLang="ru-RU" sz="1400" b="1" dirty="0" smtClean="0">
                <a:effectLst/>
                <a:latin typeface="Times New Roman" pitchFamily="18" charset="0"/>
              </a:rPr>
              <a:t>2024-2026 </a:t>
            </a:r>
            <a:r>
              <a:rPr lang="ru-RU" altLang="ru-RU" sz="1400" b="1" dirty="0" smtClean="0">
                <a:effectLst/>
                <a:latin typeface="Times New Roman" pitchFamily="18" charset="0"/>
              </a:rPr>
              <a:t>года</a:t>
            </a:r>
            <a:br>
              <a:rPr lang="ru-RU" altLang="ru-RU" sz="1400" b="1" dirty="0" smtClean="0">
                <a:effectLst/>
                <a:latin typeface="Times New Roman" pitchFamily="18" charset="0"/>
              </a:rPr>
            </a:br>
            <a:r>
              <a:rPr lang="ru-RU" sz="1400" dirty="0" smtClean="0"/>
              <a:t> тыс.руб.</a:t>
            </a:r>
            <a:endParaRPr lang="ru-RU" altLang="ru-RU" sz="1400" dirty="0" smtClean="0">
              <a:effectLst/>
              <a:latin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1" y="1285859"/>
          <a:ext cx="7929620" cy="4603371"/>
        </p:xfrm>
        <a:graphic>
          <a:graphicData uri="http://schemas.openxmlformats.org/drawingml/2006/table">
            <a:tbl>
              <a:tblPr/>
              <a:tblGrid>
                <a:gridCol w="459974"/>
                <a:gridCol w="4450335"/>
                <a:gridCol w="1006437"/>
                <a:gridCol w="1006437"/>
                <a:gridCol w="1006437"/>
              </a:tblGrid>
              <a:tr h="34294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8270" marR="8270" marT="82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latin typeface="Times New Roman"/>
                        </a:rPr>
                        <a:t>Наименование программы</a:t>
                      </a:r>
                    </a:p>
                  </a:txBody>
                  <a:tcPr marL="8270" marR="8270" marT="82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latin typeface="Times New Roman"/>
                        </a:rPr>
                        <a:t>2024 </a:t>
                      </a:r>
                      <a:r>
                        <a:rPr lang="ru-RU" sz="1200" b="1" i="0" u="none" strike="noStrike" dirty="0">
                          <a:latin typeface="Times New Roman"/>
                        </a:rPr>
                        <a:t>год</a:t>
                      </a:r>
                    </a:p>
                  </a:txBody>
                  <a:tcPr marL="8270" marR="8270" marT="82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latin typeface="Times New Roman"/>
                        </a:rPr>
                        <a:t>2025 </a:t>
                      </a:r>
                      <a:r>
                        <a:rPr lang="ru-RU" sz="1200" b="1" i="0" u="none" strike="noStrike" dirty="0">
                          <a:latin typeface="Times New Roman"/>
                        </a:rPr>
                        <a:t>год</a:t>
                      </a:r>
                    </a:p>
                  </a:txBody>
                  <a:tcPr marL="8270" marR="8270" marT="82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latin typeface="Times New Roman"/>
                        </a:rPr>
                        <a:t>2026 </a:t>
                      </a:r>
                      <a:r>
                        <a:rPr lang="ru-RU" sz="1200" b="1" i="0" u="none" strike="noStrike" dirty="0">
                          <a:latin typeface="Times New Roman"/>
                        </a:rPr>
                        <a:t>год</a:t>
                      </a:r>
                    </a:p>
                  </a:txBody>
                  <a:tcPr marL="8270" marR="8270" marT="82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47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latin typeface="Times New Roman"/>
                        </a:rPr>
                        <a:t>1</a:t>
                      </a:r>
                    </a:p>
                  </a:txBody>
                  <a:tcPr marL="8270" marR="8270" marT="82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latin typeface="Times New Roman"/>
                        </a:rPr>
                        <a:t>«Предупреждение и ликвидация чрезвычайных ситуаций, обеспечение пожарной безопасности»</a:t>
                      </a:r>
                    </a:p>
                  </a:txBody>
                  <a:tcPr marL="8270" marR="8270" marT="82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270,0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8270" marR="8270" marT="82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120,0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8270" marR="8270" marT="82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120,0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8270" marR="8270" marT="82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81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latin typeface="Times New Roman"/>
                        </a:rPr>
                        <a:t>2</a:t>
                      </a:r>
                    </a:p>
                  </a:txBody>
                  <a:tcPr marL="8270" marR="8270" marT="82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latin typeface="Times New Roman"/>
                        </a:rPr>
                        <a:t>«Проведение </a:t>
                      </a:r>
                      <a:r>
                        <a:rPr lang="ru-RU" sz="1200" b="0" i="0" u="none" strike="noStrike" dirty="0" err="1">
                          <a:latin typeface="Times New Roman"/>
                        </a:rPr>
                        <a:t>лесоохранных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 мероприятий в городских лесах»</a:t>
                      </a:r>
                    </a:p>
                  </a:txBody>
                  <a:tcPr marL="8270" marR="8270" marT="82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660,0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8270" marR="8270" marT="82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660,0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8270" marR="8270" marT="82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660,0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8270" marR="8270" marT="82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48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latin typeface="Times New Roman"/>
                        </a:rPr>
                        <a:t>3</a:t>
                      </a:r>
                    </a:p>
                  </a:txBody>
                  <a:tcPr marL="8270" marR="8270" marT="82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latin typeface="Times New Roman"/>
                        </a:rPr>
                        <a:t>«Средства массовой информации»</a:t>
                      </a:r>
                    </a:p>
                  </a:txBody>
                  <a:tcPr marL="8270" marR="8270" marT="82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200,0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8270" marR="8270" marT="82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200,0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8270" marR="8270" marT="82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200,0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8270" marR="8270" marT="82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48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latin typeface="Times New Roman"/>
                        </a:rPr>
                        <a:t>4</a:t>
                      </a:r>
                    </a:p>
                  </a:txBody>
                  <a:tcPr marL="8270" marR="8270" marT="82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latin typeface="Times New Roman"/>
                        </a:rPr>
                        <a:t>«Социальная поддержка населения»</a:t>
                      </a:r>
                    </a:p>
                  </a:txBody>
                  <a:tcPr marL="8270" marR="8270" marT="82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1760,0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8270" marR="8270" marT="82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1760,0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8270" marR="8270" marT="82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1760,0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8270" marR="8270" marT="82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48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latin typeface="Times New Roman"/>
                        </a:rPr>
                        <a:t>5</a:t>
                      </a:r>
                    </a:p>
                  </a:txBody>
                  <a:tcPr marL="8270" marR="8270" marT="82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latin typeface="Times New Roman"/>
                        </a:rPr>
                        <a:t>«Информатизационное обеспечение»</a:t>
                      </a:r>
                    </a:p>
                  </a:txBody>
                  <a:tcPr marL="8270" marR="8270" marT="82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500,0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8270" marR="8270" marT="82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450,0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8270" marR="8270" marT="82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350,0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8270" marR="8270" marT="82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48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latin typeface="Times New Roman"/>
                        </a:rPr>
                        <a:t>6</a:t>
                      </a:r>
                    </a:p>
                  </a:txBody>
                  <a:tcPr marL="8270" marR="8270" marT="82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latin typeface="Times New Roman"/>
                        </a:rPr>
                        <a:t>«Занятость населения»</a:t>
                      </a:r>
                    </a:p>
                  </a:txBody>
                  <a:tcPr marL="8270" marR="8270" marT="82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1100,0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8270" marR="8270" marT="82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1020,0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8270" marR="8270" marT="82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1030,0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8270" marR="8270" marT="82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97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latin typeface="Times New Roman"/>
                        </a:rPr>
                        <a:t>7</a:t>
                      </a:r>
                    </a:p>
                  </a:txBody>
                  <a:tcPr marL="8270" marR="8270" marT="82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latin typeface="Times New Roman"/>
                        </a:rPr>
                        <a:t>«Управление и распоряжение муниципальным имуществом, составляющим муниципальную казну»</a:t>
                      </a:r>
                    </a:p>
                  </a:txBody>
                  <a:tcPr marL="8270" marR="8270" marT="82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830,0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8270" marR="8270" marT="82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650,0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8270" marR="8270" marT="82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590,0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8270" marR="8270" marT="82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47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latin typeface="Times New Roman"/>
                        </a:rPr>
                        <a:t>8</a:t>
                      </a:r>
                    </a:p>
                  </a:txBody>
                  <a:tcPr marL="8270" marR="8270" marT="82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latin typeface="Times New Roman"/>
                        </a:rPr>
                        <a:t>«Поддержка малого и среднего предпринимательства в Таштагольском городском поселении»</a:t>
                      </a:r>
                    </a:p>
                  </a:txBody>
                  <a:tcPr marL="8270" marR="8270" marT="82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50,0</a:t>
                      </a:r>
                    </a:p>
                  </a:txBody>
                  <a:tcPr marL="8270" marR="8270" marT="82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50,0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8270" marR="8270" marT="82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50,0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8270" marR="8270" marT="82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48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latin typeface="Times New Roman"/>
                        </a:rPr>
                        <a:t>9</a:t>
                      </a:r>
                    </a:p>
                  </a:txBody>
                  <a:tcPr marL="8270" marR="8270" marT="82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latin typeface="Times New Roman"/>
                        </a:rPr>
                        <a:t>«Строительство и реконструкция объектов»</a:t>
                      </a:r>
                    </a:p>
                  </a:txBody>
                  <a:tcPr marL="8270" marR="8270" marT="82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50,0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8270" marR="8270" marT="82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50,0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8270" marR="8270" marT="82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50,0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8270" marR="8270" marT="82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48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latin typeface="Times New Roman"/>
                        </a:rPr>
                        <a:t>10</a:t>
                      </a:r>
                    </a:p>
                  </a:txBody>
                  <a:tcPr marL="8270" marR="8270" marT="82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latin typeface="Times New Roman"/>
                        </a:rPr>
                        <a:t>«Дети-сироты»</a:t>
                      </a:r>
                    </a:p>
                  </a:txBody>
                  <a:tcPr marL="8270" marR="8270" marT="82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50,0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8270" marR="8270" marT="82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50,0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8270" marR="8270" marT="82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50,0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8270" marR="8270" marT="82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12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latin typeface="Times New Roman"/>
                        </a:rPr>
                        <a:t>11</a:t>
                      </a:r>
                    </a:p>
                  </a:txBody>
                  <a:tcPr marL="8270" marR="8270" marT="82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latin typeface="Times New Roman"/>
                        </a:rPr>
                        <a:t>«Поддержка коренных и малочисленных народов»</a:t>
                      </a:r>
                    </a:p>
                  </a:txBody>
                  <a:tcPr marL="8270" marR="8270" marT="82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50,0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8270" marR="8270" marT="82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50,0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8270" marR="8270" marT="82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50,0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8270" marR="8270" marT="82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84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latin typeface="Times New Roman"/>
                        </a:rPr>
                        <a:t>12</a:t>
                      </a:r>
                    </a:p>
                  </a:txBody>
                  <a:tcPr marL="8270" marR="8270" marT="82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latin typeface="Times New Roman"/>
                        </a:rPr>
                        <a:t>«Благоустройство территории Таштагольского городского поселения»</a:t>
                      </a:r>
                    </a:p>
                  </a:txBody>
                  <a:tcPr marL="8270" marR="8270" marT="82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39230,0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8270" marR="8270" marT="82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27300,0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8270" marR="8270" marT="82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ru-RU" sz="12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26250,0</a:t>
                      </a:r>
                      <a:endParaRPr kumimoji="0" lang="ru-RU" sz="1200" b="0" i="0" u="none" strike="noStrike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8270" marR="8270" marT="82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latin typeface="Times New Roman"/>
                        </a:rPr>
                        <a:t>13</a:t>
                      </a:r>
                    </a:p>
                  </a:txBody>
                  <a:tcPr marL="8270" marR="8270" marT="82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latin typeface="Times New Roman"/>
                        </a:rPr>
                        <a:t>«Корректировка генерального плана Таштагольского городского поселения, проведение экспертизы проекта, правила застройки и землепользования»</a:t>
                      </a:r>
                    </a:p>
                  </a:txBody>
                  <a:tcPr marL="8270" marR="8270" marT="82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300,0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8270" marR="8270" marT="82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300,0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8270" marR="8270" marT="82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200,0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8270" marR="8270" marT="82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19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latin typeface="Times New Roman"/>
                        </a:rPr>
                        <a:t>14</a:t>
                      </a:r>
                    </a:p>
                  </a:txBody>
                  <a:tcPr marL="8270" marR="8270" marT="82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latin typeface="Times New Roman"/>
                        </a:rPr>
                        <a:t>«Содержание, обслуживание и ремонт жилищного фонда»</a:t>
                      </a:r>
                    </a:p>
                  </a:txBody>
                  <a:tcPr marL="8270" marR="8270" marT="82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50,0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8270" marR="8270" marT="82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50,0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8270" marR="8270" marT="82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50,0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8270" marR="8270" marT="82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97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latin typeface="Times New Roman"/>
                        </a:rPr>
                        <a:t>15</a:t>
                      </a:r>
                    </a:p>
                  </a:txBody>
                  <a:tcPr marL="8270" marR="8270" marT="82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latin typeface="Times New Roman"/>
                        </a:rPr>
                        <a:t>«Организация ритуальных услуг и содержание мест захоронения в Таштагольском городском поселении»</a:t>
                      </a:r>
                    </a:p>
                  </a:txBody>
                  <a:tcPr marL="8270" marR="8270" marT="82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100,0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8270" marR="8270" marT="82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100,0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8270" marR="8270" marT="82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100,0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8270" marR="8270" marT="827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28596" y="142852"/>
            <a:ext cx="8229600" cy="714356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ru-RU" altLang="ru-RU" sz="1800" b="1" dirty="0" smtClean="0">
                <a:effectLst/>
                <a:latin typeface="Times New Roman" pitchFamily="18" charset="0"/>
              </a:rPr>
              <a:t/>
            </a:r>
            <a:br>
              <a:rPr lang="ru-RU" altLang="ru-RU" sz="1800" b="1" dirty="0" smtClean="0">
                <a:effectLst/>
                <a:latin typeface="Times New Roman" pitchFamily="18" charset="0"/>
              </a:rPr>
            </a:br>
            <a:r>
              <a:rPr lang="ru-RU" altLang="ru-RU" sz="1800" b="1" dirty="0" smtClean="0">
                <a:effectLst/>
                <a:latin typeface="Times New Roman" pitchFamily="18" charset="0"/>
              </a:rPr>
              <a:t/>
            </a:r>
            <a:br>
              <a:rPr lang="ru-RU" altLang="ru-RU" sz="1800" b="1" dirty="0" smtClean="0">
                <a:effectLst/>
                <a:latin typeface="Times New Roman" pitchFamily="18" charset="0"/>
              </a:rPr>
            </a:br>
            <a:r>
              <a:rPr lang="ru-RU" altLang="ru-RU" sz="1800" b="1" dirty="0" smtClean="0">
                <a:effectLst/>
                <a:latin typeface="Times New Roman" pitchFamily="18" charset="0"/>
              </a:rPr>
              <a:t>Перечень и объемы бюджетных ассигнований  муниципальных программ Таштагольского городского поселения на </a:t>
            </a:r>
            <a:r>
              <a:rPr lang="ru-RU" altLang="ru-RU" sz="1800" b="1" dirty="0" smtClean="0">
                <a:effectLst/>
                <a:latin typeface="Times New Roman" pitchFamily="18" charset="0"/>
              </a:rPr>
              <a:t>2024-2026 </a:t>
            </a:r>
            <a:r>
              <a:rPr lang="ru-RU" altLang="ru-RU" sz="1800" b="1" dirty="0" smtClean="0">
                <a:effectLst/>
                <a:latin typeface="Times New Roman" pitchFamily="18" charset="0"/>
              </a:rPr>
              <a:t>года (ПРОДОЛЖЕНИЕ)</a:t>
            </a:r>
            <a:r>
              <a:rPr lang="ru-RU" altLang="ru-RU" sz="2000" b="1" dirty="0" smtClean="0">
                <a:effectLst/>
                <a:latin typeface="Times New Roman" pitchFamily="18" charset="0"/>
              </a:rPr>
              <a:t/>
            </a:r>
            <a:br>
              <a:rPr lang="ru-RU" altLang="ru-RU" sz="2000" b="1" dirty="0" smtClean="0">
                <a:effectLst/>
                <a:latin typeface="Times New Roman" pitchFamily="18" charset="0"/>
              </a:rPr>
            </a:br>
            <a:endParaRPr lang="ru-RU" altLang="ru-RU" sz="2000" dirty="0" smtClean="0">
              <a:effectLst/>
              <a:latin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1500173"/>
          <a:ext cx="8072493" cy="2704593"/>
        </p:xfrm>
        <a:graphic>
          <a:graphicData uri="http://schemas.openxmlformats.org/drawingml/2006/table">
            <a:tbl>
              <a:tblPr/>
              <a:tblGrid>
                <a:gridCol w="468260"/>
                <a:gridCol w="4530523"/>
                <a:gridCol w="1024570"/>
                <a:gridCol w="1024570"/>
                <a:gridCol w="1024570"/>
              </a:tblGrid>
              <a:tr h="56067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latin typeface="Times New Roman"/>
                        </a:rPr>
                        <a:t>16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latin typeface="Times New Roman"/>
                        </a:rPr>
                        <a:t>«Совершенствование системы работы по вопросам награждения, поощрения и проведения организационных мероприятий на территории Таштагольского городского поселения»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60,0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60,0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60,0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latin typeface="Times New Roman"/>
                        </a:rPr>
                        <a:t>17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latin typeface="Times New Roman"/>
                        </a:rPr>
                        <a:t>«Развитие культуры в Таштагольском городском поселении»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48323,7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48323,7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48323,7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latin typeface="Times New Roman"/>
                        </a:rPr>
                        <a:t>18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latin typeface="Times New Roman"/>
                        </a:rPr>
                        <a:t>«Комплексное развитие системы коммунальной инфраструктуры Таштагольского городского поселения»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200,0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200,0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200,0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98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latin typeface="Times New Roman"/>
                        </a:rPr>
                        <a:t>19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latin typeface="Times New Roman"/>
                        </a:rPr>
                        <a:t>«Развитие автомобильных дорог общего пользования Таштагольского городского поселения»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37820,0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27300,0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26250,0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31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latin typeface="Times New Roman"/>
                        </a:rPr>
                        <a:t>20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latin typeface="Times New Roman"/>
                        </a:rPr>
                        <a:t>«Развитие физической культуры и спорта в Таштагольском городском поселении»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33475,3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36435,3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36435,3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6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21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latin typeface="Times New Roman"/>
                        </a:rPr>
                        <a:t>«Формирование современной городской среды»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8296,7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6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22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err="1" smtClean="0">
                          <a:latin typeface="Times New Roman"/>
                        </a:rPr>
                        <a:t>Непрограммное</a:t>
                      </a:r>
                      <a:r>
                        <a:rPr lang="ru-RU" sz="1200" b="0" i="0" u="none" strike="noStrike" baseline="0" dirty="0" smtClean="0">
                          <a:latin typeface="Times New Roman"/>
                        </a:rPr>
                        <a:t> направление деятельности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14394,2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18466,6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22658,9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52">
                <a:tc gridSpan="2"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>
                          <a:latin typeface="Times New Roman"/>
                        </a:rPr>
                        <a:t>Всего: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latin typeface="Times New Roman"/>
                        </a:rPr>
                        <a:t>187769,9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latin typeface="Times New Roman"/>
                        </a:rPr>
                        <a:t>163595,6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200" b="1" i="0" u="none" strike="noStrike" kern="120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165437,9</a:t>
                      </a:r>
                      <a:endParaRPr kumimoji="0" lang="ru-RU" sz="1200" b="1" i="0" u="none" strike="noStrike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57158" y="857232"/>
            <a:ext cx="8501122" cy="369332"/>
          </a:xfrm>
          <a:prstGeom prst="rect">
            <a:avLst/>
          </a:prstGeom>
          <a:solidFill>
            <a:schemeClr val="bg1"/>
          </a:solidFill>
          <a:effectLst>
            <a:softEdge rad="31750"/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Контактная информация и обратная связь</a:t>
            </a:r>
          </a:p>
        </p:txBody>
      </p:sp>
      <p:sp>
        <p:nvSpPr>
          <p:cNvPr id="45061" name="TextBox 15"/>
          <p:cNvSpPr txBox="1">
            <a:spLocks noChangeArrowheads="1"/>
          </p:cNvSpPr>
          <p:nvPr/>
        </p:nvSpPr>
        <p:spPr bwMode="auto">
          <a:xfrm>
            <a:off x="571500" y="1500188"/>
            <a:ext cx="78581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800" dirty="0">
                <a:latin typeface="Times New Roman" pitchFamily="18" charset="0"/>
              </a:rPr>
              <a:t>Брошюра подготовлена </a:t>
            </a:r>
            <a:r>
              <a:rPr lang="ru-RU" sz="1800" dirty="0" smtClean="0">
                <a:latin typeface="Times New Roman" pitchFamily="18" charset="0"/>
              </a:rPr>
              <a:t>администрацией Таштагольского городского поселения</a:t>
            </a:r>
            <a:endParaRPr lang="ru-RU" sz="1800" dirty="0">
              <a:latin typeface="Times New Roman" pitchFamily="18" charset="0"/>
            </a:endParaRPr>
          </a:p>
        </p:txBody>
      </p:sp>
      <p:sp>
        <p:nvSpPr>
          <p:cNvPr id="45062" name="Прямоугольник 21"/>
          <p:cNvSpPr>
            <a:spLocks noChangeArrowheads="1"/>
          </p:cNvSpPr>
          <p:nvPr/>
        </p:nvSpPr>
        <p:spPr bwMode="auto">
          <a:xfrm>
            <a:off x="857224" y="2285992"/>
            <a:ext cx="7500937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 b="1" dirty="0">
                <a:latin typeface="Times New Roman" pitchFamily="18" charset="0"/>
              </a:rPr>
              <a:t>Адрес:</a:t>
            </a:r>
            <a:r>
              <a:rPr lang="ru-RU" sz="1800" dirty="0">
                <a:latin typeface="Times New Roman" pitchFamily="18" charset="0"/>
              </a:rPr>
              <a:t> 652990, Кемеровская обл., г. Таштагол, ул. Ленина, 60</a:t>
            </a:r>
          </a:p>
          <a:p>
            <a:r>
              <a:rPr lang="ru-RU" sz="1800" b="1" dirty="0">
                <a:latin typeface="Times New Roman" pitchFamily="18" charset="0"/>
              </a:rPr>
              <a:t>Электронная почта : </a:t>
            </a:r>
            <a:r>
              <a:rPr lang="en-US" sz="1800" u="sng" dirty="0" smtClean="0">
                <a:latin typeface="Times New Roman" pitchFamily="18" charset="0"/>
              </a:rPr>
              <a:t>admintash@rambler.ru.ru</a:t>
            </a:r>
            <a:endParaRPr lang="ru-RU" sz="1800" dirty="0">
              <a:latin typeface="Times New Roman" pitchFamily="18" charset="0"/>
            </a:endParaRPr>
          </a:p>
          <a:p>
            <a:r>
              <a:rPr lang="ru-RU" sz="1800" b="1" dirty="0">
                <a:latin typeface="Times New Roman" pitchFamily="18" charset="0"/>
              </a:rPr>
              <a:t>Телефон приемной:</a:t>
            </a:r>
            <a:r>
              <a:rPr lang="ru-RU" sz="1800" dirty="0">
                <a:latin typeface="Times New Roman" pitchFamily="18" charset="0"/>
              </a:rPr>
              <a:t> (</a:t>
            </a:r>
            <a:r>
              <a:rPr lang="en-US" sz="1800" dirty="0">
                <a:latin typeface="Times New Roman" pitchFamily="18" charset="0"/>
              </a:rPr>
              <a:t>838473</a:t>
            </a:r>
            <a:r>
              <a:rPr lang="ru-RU" sz="1800" dirty="0">
                <a:latin typeface="Times New Roman" pitchFamily="18" charset="0"/>
              </a:rPr>
              <a:t>) </a:t>
            </a:r>
            <a:r>
              <a:rPr lang="en-US" sz="1800" dirty="0" smtClean="0">
                <a:latin typeface="Times New Roman" pitchFamily="18" charset="0"/>
              </a:rPr>
              <a:t>3-3</a:t>
            </a:r>
            <a:r>
              <a:rPr lang="ru-RU" sz="1800" dirty="0" smtClean="0">
                <a:latin typeface="Times New Roman" pitchFamily="18" charset="0"/>
              </a:rPr>
              <a:t>3-43</a:t>
            </a:r>
            <a:endParaRPr lang="ru-RU" sz="1800" dirty="0">
              <a:latin typeface="Times New Roman" pitchFamily="18" charset="0"/>
            </a:endParaRPr>
          </a:p>
          <a:p>
            <a:r>
              <a:rPr lang="ru-RU" sz="1800" b="1" dirty="0">
                <a:latin typeface="Times New Roman" pitchFamily="18" charset="0"/>
              </a:rPr>
              <a:t>Факс: </a:t>
            </a:r>
            <a:r>
              <a:rPr lang="ru-RU" sz="1800" dirty="0">
                <a:latin typeface="Times New Roman" pitchFamily="18" charset="0"/>
              </a:rPr>
              <a:t>(</a:t>
            </a:r>
            <a:r>
              <a:rPr lang="en-US" sz="1800" dirty="0">
                <a:latin typeface="Times New Roman" pitchFamily="18" charset="0"/>
              </a:rPr>
              <a:t>838473</a:t>
            </a:r>
            <a:r>
              <a:rPr lang="ru-RU" sz="1800" dirty="0">
                <a:latin typeface="Times New Roman" pitchFamily="18" charset="0"/>
              </a:rPr>
              <a:t>) </a:t>
            </a:r>
            <a:r>
              <a:rPr lang="ru-RU" sz="1800" dirty="0" smtClean="0">
                <a:latin typeface="Times New Roman" pitchFamily="18" charset="0"/>
              </a:rPr>
              <a:t>2-36-13</a:t>
            </a:r>
            <a:endParaRPr lang="ru-RU" sz="1800" dirty="0">
              <a:latin typeface="Times New Roman" pitchFamily="18" charset="0"/>
            </a:endParaRPr>
          </a:p>
          <a:p>
            <a:r>
              <a:rPr lang="ru-RU" sz="1800" b="1" dirty="0">
                <a:latin typeface="Times New Roman" pitchFamily="18" charset="0"/>
              </a:rPr>
              <a:t>Режим работы:</a:t>
            </a:r>
            <a:endParaRPr lang="ru-RU" sz="1800" dirty="0">
              <a:latin typeface="Times New Roman" pitchFamily="18" charset="0"/>
            </a:endParaRPr>
          </a:p>
          <a:p>
            <a:r>
              <a:rPr lang="ru-RU" sz="1800" dirty="0">
                <a:latin typeface="Times New Roman" pitchFamily="18" charset="0"/>
              </a:rPr>
              <a:t>Понедельник - пятница с </a:t>
            </a:r>
            <a:r>
              <a:rPr lang="en-US" sz="1800" dirty="0">
                <a:latin typeface="Times New Roman" pitchFamily="18" charset="0"/>
              </a:rPr>
              <a:t>8</a:t>
            </a:r>
            <a:r>
              <a:rPr lang="ru-RU" sz="1800" dirty="0">
                <a:latin typeface="Times New Roman" pitchFamily="18" charset="0"/>
              </a:rPr>
              <a:t>:</a:t>
            </a:r>
            <a:r>
              <a:rPr lang="en-US" sz="1800" dirty="0">
                <a:latin typeface="Times New Roman" pitchFamily="18" charset="0"/>
              </a:rPr>
              <a:t>30</a:t>
            </a:r>
            <a:r>
              <a:rPr lang="ru-RU" sz="1800" dirty="0">
                <a:latin typeface="Times New Roman" pitchFamily="18" charset="0"/>
              </a:rPr>
              <a:t> до 1</a:t>
            </a:r>
            <a:r>
              <a:rPr lang="en-US" sz="1800" dirty="0">
                <a:latin typeface="Times New Roman" pitchFamily="18" charset="0"/>
              </a:rPr>
              <a:t>7</a:t>
            </a:r>
            <a:r>
              <a:rPr lang="ru-RU" sz="1800" dirty="0">
                <a:latin typeface="Times New Roman" pitchFamily="18" charset="0"/>
              </a:rPr>
              <a:t>:</a:t>
            </a:r>
            <a:r>
              <a:rPr lang="en-US" sz="1800" dirty="0">
                <a:latin typeface="Times New Roman" pitchFamily="18" charset="0"/>
              </a:rPr>
              <a:t>3</a:t>
            </a:r>
            <a:r>
              <a:rPr lang="ru-RU" sz="1800" dirty="0">
                <a:latin typeface="Times New Roman" pitchFamily="18" charset="0"/>
              </a:rPr>
              <a:t>0.</a:t>
            </a:r>
          </a:p>
          <a:p>
            <a:r>
              <a:rPr lang="ru-RU" sz="1800" dirty="0">
                <a:latin typeface="Times New Roman" pitchFamily="18" charset="0"/>
              </a:rPr>
              <a:t>Перерыв с 1</a:t>
            </a:r>
            <a:r>
              <a:rPr lang="en-US" sz="1800" dirty="0">
                <a:latin typeface="Times New Roman" pitchFamily="18" charset="0"/>
              </a:rPr>
              <a:t>2</a:t>
            </a:r>
            <a:r>
              <a:rPr lang="ru-RU" sz="1800" dirty="0">
                <a:latin typeface="Times New Roman" pitchFamily="18" charset="0"/>
              </a:rPr>
              <a:t>:</a:t>
            </a:r>
            <a:r>
              <a:rPr lang="en-US" sz="1800" dirty="0">
                <a:latin typeface="Times New Roman" pitchFamily="18" charset="0"/>
              </a:rPr>
              <a:t>3</a:t>
            </a:r>
            <a:r>
              <a:rPr lang="ru-RU" sz="1800" dirty="0">
                <a:latin typeface="Times New Roman" pitchFamily="18" charset="0"/>
              </a:rPr>
              <a:t>0 до 1</a:t>
            </a:r>
            <a:r>
              <a:rPr lang="en-US" sz="1800" dirty="0">
                <a:latin typeface="Times New Roman" pitchFamily="18" charset="0"/>
              </a:rPr>
              <a:t>3</a:t>
            </a:r>
            <a:r>
              <a:rPr lang="ru-RU" sz="1800" dirty="0">
                <a:latin typeface="Times New Roman" pitchFamily="18" charset="0"/>
              </a:rPr>
              <a:t>:</a:t>
            </a:r>
            <a:r>
              <a:rPr lang="en-US" sz="1800" dirty="0">
                <a:latin typeface="Times New Roman" pitchFamily="18" charset="0"/>
              </a:rPr>
              <a:t>3</a:t>
            </a:r>
            <a:r>
              <a:rPr lang="ru-RU" sz="1800" dirty="0">
                <a:latin typeface="Times New Roman" pitchFamily="18" charset="0"/>
              </a:rPr>
              <a:t>0</a:t>
            </a:r>
          </a:p>
          <a:p>
            <a:r>
              <a:rPr lang="ru-RU" sz="1800" dirty="0">
                <a:latin typeface="Times New Roman" pitchFamily="18" charset="0"/>
              </a:rPr>
              <a:t>Выходные дни: суббота, воскресенье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785794"/>
            <a:ext cx="8229600" cy="1139825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16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ПРОГНОЗ ОСНОВНЫХ СОЦИАЛЬНО-ЭКОНОМИЧЕСКИХ ПОКАЗАТЕЛЕЙ ТАШТАГОЛЬСКОГО ГОРОДСКОГО ПОСЕЛЕНИЯ НА </a:t>
            </a:r>
            <a:r>
              <a:rPr lang="ru-RU" sz="16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2024 </a:t>
            </a:r>
            <a:r>
              <a:rPr lang="ru-RU" sz="16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ГОД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1785927"/>
            <a:ext cx="8572560" cy="3714776"/>
          </a:xfrm>
        </p:spPr>
        <p:txBody>
          <a:bodyPr/>
          <a:lstStyle/>
          <a:p>
            <a:pPr eaLnBrk="1" hangingPunct="1">
              <a:defRPr/>
            </a:pPr>
            <a:endParaRPr lang="ru-RU" sz="2000" dirty="0" smtClean="0">
              <a:latin typeface="Times New Roman" pitchFamily="18" charset="0"/>
            </a:endParaRPr>
          </a:p>
          <a:p>
            <a:pPr eaLnBrk="1" hangingPunct="1">
              <a:defRPr/>
            </a:pPr>
            <a:endParaRPr lang="ru-RU" sz="2000" dirty="0" smtClean="0"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ru-RU" sz="2000" dirty="0" smtClean="0">
                <a:latin typeface="Times New Roman" pitchFamily="18" charset="0"/>
              </a:rPr>
              <a:t>Численность населения – 22 </a:t>
            </a:r>
            <a:r>
              <a:rPr lang="ru-RU" sz="2000" dirty="0" smtClean="0">
                <a:latin typeface="Times New Roman" pitchFamily="18" charset="0"/>
              </a:rPr>
              <a:t>220 </a:t>
            </a:r>
            <a:r>
              <a:rPr lang="ru-RU" sz="2000" dirty="0" smtClean="0">
                <a:latin typeface="Times New Roman" pitchFamily="18" charset="0"/>
              </a:rPr>
              <a:t>чел.</a:t>
            </a:r>
          </a:p>
          <a:p>
            <a:pPr eaLnBrk="1" hangingPunct="1">
              <a:defRPr/>
            </a:pPr>
            <a:r>
              <a:rPr lang="ru-RU" sz="2000" dirty="0" smtClean="0">
                <a:latin typeface="Times New Roman" pitchFamily="18" charset="0"/>
              </a:rPr>
              <a:t>Объем отгруженных товаров собственного производства, выполненных работ и услуг –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</a:rPr>
              <a:t>1149,0 м</a:t>
            </a:r>
            <a:r>
              <a:rPr lang="ru-RU" sz="2000" dirty="0" smtClean="0">
                <a:latin typeface="Times New Roman" pitchFamily="18" charset="0"/>
              </a:rPr>
              <a:t>лн.руб</a:t>
            </a:r>
            <a:r>
              <a:rPr lang="ru-RU" sz="2000" dirty="0" smtClean="0">
                <a:latin typeface="Times New Roman" pitchFamily="18" charset="0"/>
              </a:rPr>
              <a:t>.</a:t>
            </a:r>
          </a:p>
          <a:p>
            <a:pPr eaLnBrk="1" hangingPunct="1">
              <a:defRPr/>
            </a:pPr>
            <a:r>
              <a:rPr lang="ru-RU" sz="2000" dirty="0" smtClean="0">
                <a:latin typeface="Times New Roman" pitchFamily="18" charset="0"/>
              </a:rPr>
              <a:t>Среднемесячная </a:t>
            </a:r>
            <a:r>
              <a:rPr lang="ru-RU" sz="2000" dirty="0" err="1" smtClean="0">
                <a:latin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</a:rPr>
              <a:t>/плата – </a:t>
            </a:r>
            <a:r>
              <a:rPr lang="ru-RU" sz="2000" dirty="0" smtClean="0">
                <a:latin typeface="Times New Roman" pitchFamily="18" charset="0"/>
              </a:rPr>
              <a:t>58762 </a:t>
            </a:r>
            <a:r>
              <a:rPr lang="ru-RU" sz="2000" dirty="0" smtClean="0">
                <a:latin typeface="Times New Roman" pitchFamily="18" charset="0"/>
              </a:rPr>
              <a:t>руб.</a:t>
            </a:r>
          </a:p>
          <a:p>
            <a:pPr eaLnBrk="1" hangingPunct="1">
              <a:defRPr/>
            </a:pPr>
            <a:r>
              <a:rPr lang="ru-RU" sz="2000" dirty="0" smtClean="0">
                <a:latin typeface="Times New Roman" pitchFamily="18" charset="0"/>
              </a:rPr>
              <a:t>Уровень безработицы – </a:t>
            </a:r>
            <a:r>
              <a:rPr lang="ru-RU" sz="2000" dirty="0" smtClean="0">
                <a:latin typeface="Times New Roman" pitchFamily="18" charset="0"/>
              </a:rPr>
              <a:t>2,4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</a:rPr>
              <a:t>%</a:t>
            </a:r>
            <a:endParaRPr lang="ru-RU" sz="2000" dirty="0" smtClean="0">
              <a:latin typeface="Times New Roman" pitchFamily="18" charset="0"/>
            </a:endParaRPr>
          </a:p>
        </p:txBody>
      </p:sp>
      <p:pic>
        <p:nvPicPr>
          <p:cNvPr id="18435" name="Picture 9" descr="горд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4357694"/>
            <a:ext cx="4243391" cy="2122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052513"/>
            <a:ext cx="8229600" cy="11398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</a:rPr>
              <a:t>Бюджетный процесс в Таштагольском городском поселении – регламентируемая законодательством Российской Федерации деятельность органов местного самоуправления и иных участников бюджетного процесса по составлению и рассмотрению проектов бюджетов, утверждению и исполнению бюджетов, контролю за их исполнением, осуществлению бюджетного учета, составлению, внешней проверке, рассмотрению и утверждению бюджетной отчетности.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</a:rPr>
            </a:br>
            <a:endParaRPr lang="ru-RU" sz="180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08275"/>
            <a:ext cx="8229600" cy="3417888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1800" dirty="0" smtClean="0">
                <a:solidFill>
                  <a:srgbClr val="FF0066"/>
                </a:solidFill>
                <a:latin typeface="Times New Roman" pitchFamily="18" charset="0"/>
              </a:rPr>
              <a:t>Бюджетный процесс состоит из следующих этапов: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sz="1800" dirty="0" smtClean="0">
              <a:solidFill>
                <a:srgbClr val="FF0066"/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ru-RU" sz="1600" dirty="0" smtClean="0">
                <a:solidFill>
                  <a:srgbClr val="FF0066"/>
                </a:solidFill>
                <a:latin typeface="Times New Roman" pitchFamily="18" charset="0"/>
              </a:rPr>
              <a:t>Составление </a:t>
            </a:r>
            <a:r>
              <a:rPr lang="ru-RU" sz="1600" dirty="0" smtClean="0">
                <a:latin typeface="Times New Roman" pitchFamily="18" charset="0"/>
              </a:rPr>
              <a:t>проекта бюджета на очередной финансовый год (Администрация Таштагольского городского поселения);</a:t>
            </a:r>
          </a:p>
          <a:p>
            <a:pPr eaLnBrk="1" hangingPunct="1">
              <a:defRPr/>
            </a:pPr>
            <a:r>
              <a:rPr lang="ru-RU" sz="1600" dirty="0" smtClean="0">
                <a:solidFill>
                  <a:srgbClr val="FF0066"/>
                </a:solidFill>
                <a:latin typeface="Times New Roman" pitchFamily="18" charset="0"/>
              </a:rPr>
              <a:t>Рассмотрение </a:t>
            </a:r>
            <a:r>
              <a:rPr lang="ru-RU" sz="1600" dirty="0" smtClean="0">
                <a:latin typeface="Times New Roman" pitchFamily="18" charset="0"/>
              </a:rPr>
              <a:t>проекта бюджета на очередной финансовый год (Совет народных депутатов Таштагольского  городского поселения);</a:t>
            </a:r>
          </a:p>
          <a:p>
            <a:pPr eaLnBrk="1" hangingPunct="1">
              <a:defRPr/>
            </a:pPr>
            <a:r>
              <a:rPr lang="ru-RU" sz="1600" dirty="0" smtClean="0">
                <a:solidFill>
                  <a:srgbClr val="FF0066"/>
                </a:solidFill>
                <a:latin typeface="Times New Roman" pitchFamily="18" charset="0"/>
              </a:rPr>
              <a:t>Утверждение </a:t>
            </a:r>
            <a:r>
              <a:rPr lang="ru-RU" sz="1600" dirty="0" smtClean="0">
                <a:latin typeface="Times New Roman" pitchFamily="18" charset="0"/>
              </a:rPr>
              <a:t>бюджета на очередной финансовый год (Совет народных депутатов Таштагольского  городского поселения);</a:t>
            </a:r>
          </a:p>
          <a:p>
            <a:pPr eaLnBrk="1" hangingPunct="1">
              <a:defRPr/>
            </a:pPr>
            <a:r>
              <a:rPr lang="ru-RU" sz="1600" dirty="0" smtClean="0">
                <a:solidFill>
                  <a:srgbClr val="FF0066"/>
                </a:solidFill>
                <a:latin typeface="Times New Roman" pitchFamily="18" charset="0"/>
              </a:rPr>
              <a:t>Исполнение </a:t>
            </a:r>
            <a:r>
              <a:rPr lang="ru-RU" sz="1600" dirty="0" smtClean="0">
                <a:latin typeface="Times New Roman" pitchFamily="18" charset="0"/>
              </a:rPr>
              <a:t> бюджета в текущем году.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58800"/>
          </a:xfrm>
        </p:spPr>
        <p:txBody>
          <a:bodyPr/>
          <a:lstStyle/>
          <a:p>
            <a:pPr>
              <a:defRPr/>
            </a:pPr>
            <a:r>
              <a:rPr lang="ru-RU" sz="2800" smtClean="0">
                <a:latin typeface="Times New Roman" pitchFamily="18" charset="0"/>
              </a:rPr>
              <a:t>Что такое бюджет?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836613"/>
            <a:ext cx="8229600" cy="2376487"/>
          </a:xfrm>
        </p:spPr>
        <p:txBody>
          <a:bodyPr/>
          <a:lstStyle/>
          <a:p>
            <a:r>
              <a:rPr lang="ru-RU" sz="2000" u="sng" smtClean="0">
                <a:effectLst/>
                <a:latin typeface="Times New Roman" pitchFamily="18" charset="0"/>
              </a:rPr>
              <a:t>Бюджет </a:t>
            </a:r>
            <a:r>
              <a:rPr lang="ru-RU" sz="2000" smtClean="0">
                <a:effectLst/>
                <a:latin typeface="Times New Roman" pitchFamily="18" charset="0"/>
              </a:rPr>
              <a:t>– важнейший инструмент регулирования экономики. В нем отражены цели развития общества и запланированы расходы для их достижения.</a:t>
            </a:r>
            <a:r>
              <a:rPr lang="en-US" sz="2000" smtClean="0">
                <a:effectLst/>
                <a:latin typeface="Times New Roman" pitchFamily="18" charset="0"/>
              </a:rPr>
              <a:t> </a:t>
            </a:r>
            <a:r>
              <a:rPr lang="ru-RU" sz="2000" smtClean="0">
                <a:effectLst/>
                <a:latin typeface="Times New Roman" pitchFamily="18" charset="0"/>
              </a:rPr>
              <a:t>Кроме того, бюджет – это обязательный для исполнения закон, являющийся основой системы контроля за сбором и эффективным расходованием бюджетных средств</a:t>
            </a:r>
            <a:r>
              <a:rPr lang="en-US" sz="2000" u="sng" smtClean="0">
                <a:effectLst/>
                <a:latin typeface="Times New Roman" pitchFamily="18" charset="0"/>
              </a:rPr>
              <a:t>.</a:t>
            </a:r>
            <a:endParaRPr lang="ru-RU" sz="2000" smtClean="0">
              <a:effectLst/>
              <a:latin typeface="Times New Roman" pitchFamily="18" charset="0"/>
            </a:endParaRPr>
          </a:p>
        </p:txBody>
      </p:sp>
      <p:pic>
        <p:nvPicPr>
          <p:cNvPr id="20483" name="Picture 7" descr="бюдже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2924175"/>
            <a:ext cx="3887788" cy="350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8" descr="77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3" y="2924175"/>
            <a:ext cx="4464050" cy="345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971550" y="2135188"/>
            <a:ext cx="7561263" cy="4064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Бюджет любой семьи делится на две части – </a:t>
            </a:r>
            <a:r>
              <a:rPr lang="ru-RU" sz="2000" i="1" u="sng" dirty="0">
                <a:latin typeface="Times New Roman" pitchFamily="18" charset="0"/>
                <a:cs typeface="Times New Roman" pitchFamily="18" charset="0"/>
              </a:rPr>
              <a:t>доходы и расходы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aphicFrame>
        <p:nvGraphicFramePr>
          <p:cNvPr id="11" name="Схема 10"/>
          <p:cNvGraphicFramePr/>
          <p:nvPr/>
        </p:nvGraphicFramePr>
        <p:xfrm>
          <a:off x="1428728" y="2714620"/>
          <a:ext cx="6786610" cy="15716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1507" name="Группа 40"/>
          <p:cNvGrpSpPr>
            <a:grpSpLocks/>
          </p:cNvGrpSpPr>
          <p:nvPr/>
        </p:nvGrpSpPr>
        <p:grpSpPr bwMode="auto">
          <a:xfrm>
            <a:off x="1928813" y="4357688"/>
            <a:ext cx="6429375" cy="928687"/>
            <a:chOff x="1571604" y="4357694"/>
            <a:chExt cx="6429420" cy="928694"/>
          </a:xfrm>
        </p:grpSpPr>
        <p:sp>
          <p:nvSpPr>
            <p:cNvPr id="33" name="Минус 32"/>
            <p:cNvSpPr/>
            <p:nvPr/>
          </p:nvSpPr>
          <p:spPr>
            <a:xfrm>
              <a:off x="1571604" y="4357694"/>
              <a:ext cx="571504" cy="428628"/>
            </a:xfrm>
            <a:prstGeom prst="mathMinus">
              <a:avLst/>
            </a:prstGeom>
            <a:solidFill>
              <a:srgbClr val="FFC000"/>
            </a:solidFill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800" dirty="0"/>
            </a:p>
          </p:txBody>
        </p:sp>
        <p:sp>
          <p:nvSpPr>
            <p:cNvPr id="21510" name="TextBox 34"/>
            <p:cNvSpPr txBox="1">
              <a:spLocks noChangeArrowheads="1"/>
            </p:cNvSpPr>
            <p:nvPr/>
          </p:nvSpPr>
          <p:spPr bwMode="auto">
            <a:xfrm>
              <a:off x="2357422" y="4357694"/>
              <a:ext cx="564360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800" b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Дефицит (расходы больше доходов)</a:t>
              </a:r>
            </a:p>
          </p:txBody>
        </p:sp>
        <p:sp>
          <p:nvSpPr>
            <p:cNvPr id="36" name="Плюс 35"/>
            <p:cNvSpPr/>
            <p:nvPr/>
          </p:nvSpPr>
          <p:spPr>
            <a:xfrm>
              <a:off x="1571604" y="4857760"/>
              <a:ext cx="571504" cy="428628"/>
            </a:xfrm>
            <a:prstGeom prst="mathPlus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800" dirty="0"/>
            </a:p>
          </p:txBody>
        </p:sp>
        <p:sp>
          <p:nvSpPr>
            <p:cNvPr id="21512" name="TextBox 36"/>
            <p:cNvSpPr txBox="1">
              <a:spLocks noChangeArrowheads="1"/>
            </p:cNvSpPr>
            <p:nvPr/>
          </p:nvSpPr>
          <p:spPr bwMode="auto">
            <a:xfrm>
              <a:off x="2357422" y="4857760"/>
              <a:ext cx="564360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800" b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Профицит (доходы больше расходов)</a:t>
              </a:r>
            </a:p>
          </p:txBody>
        </p:sp>
      </p:grpSp>
      <p:sp>
        <p:nvSpPr>
          <p:cNvPr id="21508" name="Rectangle 10"/>
          <p:cNvSpPr>
            <a:spLocks noChangeArrowheads="1"/>
          </p:cNvSpPr>
          <p:nvPr/>
        </p:nvSpPr>
        <p:spPr bwMode="auto">
          <a:xfrm>
            <a:off x="468313" y="404813"/>
            <a:ext cx="83153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Times New Roman" pitchFamily="18" charset="0"/>
              </a:rPr>
              <a:t>Чтобы понять, как устроен бюджет, сравним его с бюджетом отдельной семьи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385888" y="1362075"/>
            <a:ext cx="7500937" cy="64611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defRPr/>
            </a:pPr>
            <a:r>
              <a:rPr lang="ru-RU" sz="1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Доходы бюджета – безвозмездные и безвозвратные поступления денежных средств в бюджет.</a:t>
            </a:r>
          </a:p>
        </p:txBody>
      </p:sp>
      <p:pic>
        <p:nvPicPr>
          <p:cNvPr id="2253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5" y="1000125"/>
            <a:ext cx="1143000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Box 22"/>
          <p:cNvSpPr txBox="1"/>
          <p:nvPr/>
        </p:nvSpPr>
        <p:spPr>
          <a:xfrm>
            <a:off x="2643174" y="857232"/>
            <a:ext cx="3929090" cy="369332"/>
          </a:xfrm>
          <a:prstGeom prst="rect">
            <a:avLst/>
          </a:prstGeom>
          <a:solidFill>
            <a:schemeClr val="bg1"/>
          </a:solidFill>
          <a:effectLst>
            <a:softEdge rad="31750"/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Доходы бюджета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428750" y="2071688"/>
            <a:ext cx="7500938" cy="6461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dirty="0"/>
              <a:t>Доходы бюджета любого уровня состоят из налоговых и неналоговых доходов, а также безвозмездных поступлений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214438" y="3000375"/>
            <a:ext cx="1928812" cy="571500"/>
          </a:xfrm>
          <a:prstGeom prst="rect">
            <a:avLst/>
          </a:prstGeom>
          <a:ln w="28575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dirty="0"/>
              <a:t>Налоговые доходы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3857625" y="3000375"/>
            <a:ext cx="2143125" cy="57150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dirty="0"/>
              <a:t>Неналоговые доходы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6572250" y="3000375"/>
            <a:ext cx="2357438" cy="571500"/>
          </a:xfrm>
          <a:prstGeom prst="rect">
            <a:avLst/>
          </a:prstGeom>
          <a:ln w="28575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dirty="0"/>
              <a:t>Безвозмездные поступления</a:t>
            </a:r>
          </a:p>
        </p:txBody>
      </p:sp>
      <p:grpSp>
        <p:nvGrpSpPr>
          <p:cNvPr id="22539" name="Группа 21"/>
          <p:cNvGrpSpPr>
            <a:grpSpLocks/>
          </p:cNvGrpSpPr>
          <p:nvPr/>
        </p:nvGrpSpPr>
        <p:grpSpPr bwMode="auto">
          <a:xfrm>
            <a:off x="2286000" y="2714625"/>
            <a:ext cx="5646738" cy="214313"/>
            <a:chOff x="1570810" y="2071678"/>
            <a:chExt cx="5645984" cy="215108"/>
          </a:xfrm>
        </p:grpSpPr>
        <p:cxnSp>
          <p:nvCxnSpPr>
            <p:cNvPr id="24" name="Прямая соединительная линия 23"/>
            <p:cNvCxnSpPr/>
            <p:nvPr/>
          </p:nvCxnSpPr>
          <p:spPr>
            <a:xfrm>
              <a:off x="1572398" y="2071678"/>
              <a:ext cx="5642808" cy="1594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5400000">
              <a:off x="1464049" y="2178439"/>
              <a:ext cx="215108" cy="1588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5400000">
              <a:off x="4037044" y="2178439"/>
              <a:ext cx="215108" cy="1587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5400000">
              <a:off x="7108446" y="2178439"/>
              <a:ext cx="215108" cy="1588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540" name="Группа 27"/>
          <p:cNvGrpSpPr>
            <a:grpSpLocks/>
          </p:cNvGrpSpPr>
          <p:nvPr/>
        </p:nvGrpSpPr>
        <p:grpSpPr bwMode="auto">
          <a:xfrm rot="-5400000">
            <a:off x="-607218" y="4822031"/>
            <a:ext cx="3429000" cy="214313"/>
            <a:chOff x="1570810" y="2071678"/>
            <a:chExt cx="5645984" cy="215108"/>
          </a:xfrm>
        </p:grpSpPr>
        <p:cxnSp>
          <p:nvCxnSpPr>
            <p:cNvPr id="29" name="Прямая соединительная линия 28"/>
            <p:cNvCxnSpPr/>
            <p:nvPr/>
          </p:nvCxnSpPr>
          <p:spPr>
            <a:xfrm>
              <a:off x="1589107" y="2071677"/>
              <a:ext cx="5643369" cy="1594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5400000">
              <a:off x="1482860" y="2177925"/>
              <a:ext cx="215108" cy="2613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5400000">
              <a:off x="4054919" y="2177925"/>
              <a:ext cx="215108" cy="2613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5400000">
              <a:off x="7126230" y="2177924"/>
              <a:ext cx="215108" cy="2615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541" name="Группа 32"/>
          <p:cNvGrpSpPr>
            <a:grpSpLocks/>
          </p:cNvGrpSpPr>
          <p:nvPr/>
        </p:nvGrpSpPr>
        <p:grpSpPr bwMode="auto">
          <a:xfrm rot="-5400000">
            <a:off x="2035969" y="4822032"/>
            <a:ext cx="3429000" cy="214312"/>
            <a:chOff x="1570810" y="2071678"/>
            <a:chExt cx="5645984" cy="215108"/>
          </a:xfrm>
        </p:grpSpPr>
        <p:cxnSp>
          <p:nvCxnSpPr>
            <p:cNvPr id="34" name="Прямая соединительная линия 33"/>
            <p:cNvCxnSpPr/>
            <p:nvPr/>
          </p:nvCxnSpPr>
          <p:spPr>
            <a:xfrm>
              <a:off x="1589109" y="2071679"/>
              <a:ext cx="5643369" cy="1593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5400000">
              <a:off x="1482861" y="2177925"/>
              <a:ext cx="215108" cy="2613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rot="5400000">
              <a:off x="4054920" y="2177925"/>
              <a:ext cx="215108" cy="2613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5400000">
              <a:off x="7126231" y="2177925"/>
              <a:ext cx="215108" cy="2615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542" name="Группа 37"/>
          <p:cNvGrpSpPr>
            <a:grpSpLocks/>
          </p:cNvGrpSpPr>
          <p:nvPr/>
        </p:nvGrpSpPr>
        <p:grpSpPr bwMode="auto">
          <a:xfrm rot="-5400000">
            <a:off x="4787106" y="4856957"/>
            <a:ext cx="3357563" cy="215900"/>
            <a:chOff x="1570810" y="2071678"/>
            <a:chExt cx="5645984" cy="215108"/>
          </a:xfrm>
        </p:grpSpPr>
        <p:cxnSp>
          <p:nvCxnSpPr>
            <p:cNvPr id="39" name="Прямая соединительная линия 38"/>
            <p:cNvCxnSpPr/>
            <p:nvPr/>
          </p:nvCxnSpPr>
          <p:spPr>
            <a:xfrm>
              <a:off x="1552125" y="2071678"/>
              <a:ext cx="5643314" cy="1581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 rot="5400000">
              <a:off x="1465383" y="2167616"/>
              <a:ext cx="213526" cy="2670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/>
            <p:nvPr/>
          </p:nvCxnSpPr>
          <p:spPr>
            <a:xfrm rot="5400000">
              <a:off x="4018756" y="2178441"/>
              <a:ext cx="213526" cy="0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/>
            <p:nvPr/>
          </p:nvCxnSpPr>
          <p:spPr>
            <a:xfrm rot="5400000">
              <a:off x="7108697" y="2177106"/>
              <a:ext cx="213526" cy="2670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Прямоугольник 45"/>
          <p:cNvSpPr/>
          <p:nvPr/>
        </p:nvSpPr>
        <p:spPr>
          <a:xfrm>
            <a:off x="1203325" y="3695700"/>
            <a:ext cx="2000250" cy="2928938"/>
          </a:xfrm>
          <a:prstGeom prst="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15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5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земельный налог;</a:t>
            </a:r>
            <a:endParaRPr lang="ru-RU" sz="15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15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- налог на доходы физических лиц;</a:t>
            </a:r>
          </a:p>
          <a:p>
            <a:pPr>
              <a:defRPr/>
            </a:pPr>
            <a:r>
              <a:rPr lang="ru-RU" sz="15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- налог на имущество организаций;</a:t>
            </a:r>
          </a:p>
          <a:p>
            <a:pPr>
              <a:defRPr/>
            </a:pPr>
            <a:r>
              <a:rPr lang="ru-RU" sz="15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- иные налоговые доходы.</a:t>
            </a:r>
          </a:p>
          <a:p>
            <a:pPr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3863975" y="3624263"/>
            <a:ext cx="2143125" cy="3000375"/>
          </a:xfrm>
          <a:prstGeom prst="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15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- доходы от использования государственного имущества;</a:t>
            </a:r>
          </a:p>
          <a:p>
            <a:pPr>
              <a:defRPr/>
            </a:pPr>
            <a:r>
              <a:rPr lang="ru-RU" sz="15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- доходы от </a:t>
            </a:r>
            <a:r>
              <a:rPr lang="ru-RU" sz="15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продажи земельных участков;</a:t>
            </a:r>
            <a:endParaRPr lang="ru-RU" sz="15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15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5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штрафы, санкции, </a:t>
            </a:r>
            <a:r>
              <a:rPr lang="ru-RU" sz="150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возмещение ущерба;</a:t>
            </a:r>
            <a:endParaRPr lang="ru-RU" sz="15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15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- иные неналоговые доходы.</a:t>
            </a:r>
          </a:p>
          <a:p>
            <a:pPr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6516216" y="3624263"/>
            <a:ext cx="2448272" cy="3000375"/>
          </a:xfrm>
          <a:prstGeom prst="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-безвозмездные поступления из федерального бюджета (</a:t>
            </a:r>
            <a:r>
              <a:rPr lang="ru-RU" i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дотации, субсидии, субвенции, </a:t>
            </a:r>
          </a:p>
          <a:p>
            <a:pPr>
              <a:defRPr/>
            </a:pPr>
            <a:r>
              <a:rPr lang="ru-RU" i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иные межбюджетные трансферты</a:t>
            </a:r>
            <a:r>
              <a:rPr lang="ru-RU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>
              <a:defRPr/>
            </a:pPr>
            <a:r>
              <a:rPr lang="ru-RU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- безвозмездные поступления от других бюджетов бюджетной </a:t>
            </a:r>
            <a:r>
              <a:rPr lang="ru-RU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системы</a:t>
            </a:r>
            <a:r>
              <a:rPr lang="ru-RU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i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- безвозмездные поступления от государственных </a:t>
            </a:r>
            <a:r>
              <a:rPr lang="ru-RU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организаций</a:t>
            </a:r>
            <a:r>
              <a:rPr lang="ru-RU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i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3"/>
          <p:cNvSpPr txBox="1"/>
          <p:nvPr/>
        </p:nvSpPr>
        <p:spPr>
          <a:xfrm>
            <a:off x="1385888" y="2085975"/>
            <a:ext cx="7500937" cy="64611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dirty="0"/>
              <a:t>Доходы бюджета любого уровня состоят из налоговых и неналоговых доходов, а также безвозмездных поступлений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42" name="Rectangle 10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549275"/>
            <a:ext cx="8229600" cy="1079500"/>
          </a:xfrm>
        </p:spPr>
        <p:txBody>
          <a:bodyPr/>
          <a:lstStyle/>
          <a:p>
            <a:pPr algn="ctr">
              <a:defRPr/>
            </a:pPr>
            <a:r>
              <a:rPr lang="ru-RU" sz="2000" b="1" dirty="0" smtClean="0"/>
              <a:t>Основные характеристики бюджета Таштагольского городского поселения на </a:t>
            </a:r>
            <a:r>
              <a:rPr lang="ru-RU" sz="2000" b="1" dirty="0" smtClean="0"/>
              <a:t>2024-2026гг</a:t>
            </a:r>
            <a:r>
              <a:rPr lang="ru-RU" sz="2000" b="1" dirty="0" smtClean="0"/>
              <a:t>.</a:t>
            </a:r>
            <a:br>
              <a:rPr lang="ru-RU" sz="2000" b="1" dirty="0" smtClean="0"/>
            </a:br>
            <a:r>
              <a:rPr lang="ru-RU" sz="2000" dirty="0" smtClean="0"/>
              <a:t>тыс.руб.</a:t>
            </a:r>
            <a:endParaRPr lang="ru-RU" sz="2000" dirty="0" smtClean="0">
              <a:latin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357290" y="1857364"/>
          <a:ext cx="6357982" cy="1783088"/>
        </p:xfrm>
        <a:graphic>
          <a:graphicData uri="http://schemas.openxmlformats.org/drawingml/2006/table">
            <a:tbl>
              <a:tblPr firstRow="1" bandRow="1">
                <a:tableStyleId>{D03447BB-5D67-496B-8E87-E561075AD55C}</a:tableStyleId>
              </a:tblPr>
              <a:tblGrid>
                <a:gridCol w="1928826"/>
                <a:gridCol w="1428760"/>
                <a:gridCol w="1500198"/>
                <a:gridCol w="150019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2024 </a:t>
                      </a:r>
                      <a:r>
                        <a:rPr lang="ru-RU" dirty="0" smtClean="0"/>
                        <a:t>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2025 </a:t>
                      </a:r>
                      <a:r>
                        <a:rPr lang="ru-RU" dirty="0" smtClean="0"/>
                        <a:t>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2026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год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187769,9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163595,6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165437,9</a:t>
                      </a:r>
                      <a:endParaRPr lang="ru-RU" dirty="0"/>
                    </a:p>
                  </a:txBody>
                  <a:tcPr/>
                </a:tc>
              </a:tr>
              <a:tr h="401328">
                <a:tc>
                  <a:txBody>
                    <a:bodyPr/>
                    <a:lstStyle/>
                    <a:p>
                      <a:r>
                        <a:rPr lang="ru-RU" dirty="0" smtClean="0"/>
                        <a:t>РАСХОДЫ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187755,6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163581,3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165423,6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Дефицит бюджета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14,3</a:t>
                      </a:r>
                      <a:endParaRPr lang="ru-RU" dirty="0" smtClean="0"/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14,3</a:t>
                      </a:r>
                      <a:endParaRPr lang="ru-RU" dirty="0" smtClean="0"/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86" name="Rectangle 726"/>
          <p:cNvSpPr>
            <a:spLocks noGrp="1" noChangeArrowheads="1"/>
          </p:cNvSpPr>
          <p:nvPr>
            <p:ph type="title" idx="4294967295"/>
          </p:nvPr>
        </p:nvSpPr>
        <p:spPr>
          <a:xfrm>
            <a:off x="714348" y="285728"/>
            <a:ext cx="8215312" cy="785813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1600" b="1" dirty="0" smtClean="0">
                <a:latin typeface="Times New Roman" pitchFamily="18" charset="0"/>
              </a:rPr>
              <a:t>План по доходам бюджета МО «Таштагольского городского поселения»</a:t>
            </a:r>
            <a:r>
              <a:rPr lang="en-US" sz="1600" b="1" dirty="0" smtClean="0">
                <a:latin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</a:rPr>
              <a:t>на </a:t>
            </a:r>
            <a:r>
              <a:rPr lang="ru-RU" sz="1600" b="1" dirty="0" smtClean="0">
                <a:latin typeface="Times New Roman" pitchFamily="18" charset="0"/>
              </a:rPr>
              <a:t>2024-2026 </a:t>
            </a:r>
            <a:r>
              <a:rPr lang="ru-RU" sz="1600" b="1" dirty="0" smtClean="0">
                <a:latin typeface="Times New Roman" pitchFamily="18" charset="0"/>
              </a:rPr>
              <a:t>гг. </a:t>
            </a:r>
            <a:r>
              <a:rPr lang="ru-RU" sz="1600" dirty="0" smtClean="0"/>
              <a:t> тыс.руб.</a:t>
            </a:r>
            <a:endParaRPr lang="ru-RU" sz="1600" b="1" dirty="0" smtClean="0">
              <a:latin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71538" y="1281695"/>
          <a:ext cx="5907359" cy="4451561"/>
        </p:xfrm>
        <a:graphic>
          <a:graphicData uri="http://schemas.openxmlformats.org/drawingml/2006/table">
            <a:tbl>
              <a:tblPr/>
              <a:tblGrid>
                <a:gridCol w="3143272"/>
                <a:gridCol w="928694"/>
                <a:gridCol w="857256"/>
                <a:gridCol w="978137"/>
              </a:tblGrid>
              <a:tr h="50490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latin typeface="Franklin Gothic Book"/>
                        </a:rPr>
                        <a:t>Наименование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FFFFFF"/>
                          </a:solidFill>
                          <a:latin typeface="Franklin Gothic Book"/>
                        </a:rPr>
                        <a:t>2024 </a:t>
                      </a:r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latin typeface="Franklin Gothic Book"/>
                        </a:rPr>
                        <a:t>год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FFFFFF"/>
                          </a:solidFill>
                          <a:latin typeface="Franklin Gothic Book"/>
                        </a:rPr>
                        <a:t>2025 </a:t>
                      </a:r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latin typeface="Franklin Gothic Book"/>
                        </a:rPr>
                        <a:t>год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FFFFFF"/>
                          </a:solidFill>
                          <a:latin typeface="Franklin Gothic Book"/>
                        </a:rPr>
                        <a:t>2026 </a:t>
                      </a:r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latin typeface="Franklin Gothic Book"/>
                        </a:rPr>
                        <a:t>год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19808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0" i="0" u="none" strike="noStrike" dirty="0">
                          <a:solidFill>
                            <a:srgbClr val="FFFFFF"/>
                          </a:solidFill>
                          <a:latin typeface="Franklin Gothic Book"/>
                        </a:rPr>
                        <a:t>НДФЛ</a:t>
                      </a:r>
                      <a:r>
                        <a:rPr lang="ru-RU" sz="1000" b="0" i="0" u="none" strike="noStrike" dirty="0">
                          <a:solidFill>
                            <a:srgbClr val="160F09"/>
                          </a:solidFill>
                          <a:latin typeface="Times New Roman"/>
                        </a:rPr>
                        <a:t> </a:t>
                      </a:r>
                      <a:endParaRPr lang="ru-RU" sz="1000" b="0" i="0" u="none" strike="noStrike" dirty="0">
                        <a:solidFill>
                          <a:srgbClr val="FFFFFF"/>
                        </a:solidFill>
                        <a:latin typeface="Franklin Gothic Book"/>
                      </a:endParaRPr>
                    </a:p>
                  </a:txBody>
                  <a:tcPr marL="340242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4E3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b="0" i="0" u="none" strike="noStrike" dirty="0" smtClean="0">
                          <a:solidFill>
                            <a:srgbClr val="FFFFFF"/>
                          </a:solidFill>
                          <a:latin typeface="Franklin Gothic Book"/>
                        </a:rPr>
                        <a:t>63060,0</a:t>
                      </a:r>
                      <a:endParaRPr lang="ru-RU" sz="1000" b="0" i="0" u="none" strike="noStrike" dirty="0">
                        <a:solidFill>
                          <a:srgbClr val="FFFFFF"/>
                        </a:solidFill>
                        <a:latin typeface="Franklin Gothic Book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4E3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b="0" i="0" u="none" strike="noStrike" dirty="0" smtClean="0">
                          <a:solidFill>
                            <a:srgbClr val="FFFFFF"/>
                          </a:solidFill>
                          <a:latin typeface="Franklin Gothic Book"/>
                        </a:rPr>
                        <a:t>65267,0</a:t>
                      </a:r>
                      <a:endParaRPr lang="ru-RU" sz="1000" b="0" i="0" u="none" strike="noStrike" dirty="0">
                        <a:solidFill>
                          <a:srgbClr val="FFFFFF"/>
                        </a:solidFill>
                        <a:latin typeface="Franklin Gothic Book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4E3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b="0" i="0" u="none" strike="noStrike" dirty="0" smtClean="0">
                          <a:solidFill>
                            <a:srgbClr val="FFFFFF"/>
                          </a:solidFill>
                          <a:latin typeface="Franklin Gothic Book"/>
                        </a:rPr>
                        <a:t>66115,0</a:t>
                      </a:r>
                      <a:endParaRPr lang="ru-RU" sz="1000" b="0" i="0" u="none" strike="noStrike" dirty="0">
                        <a:solidFill>
                          <a:srgbClr val="FFFFFF"/>
                        </a:solidFill>
                        <a:latin typeface="Franklin Gothic Book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4E3C"/>
                    </a:solidFill>
                  </a:tcPr>
                </a:tc>
              </a:tr>
              <a:tr h="17477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0" i="0" u="none" strike="noStrike">
                          <a:solidFill>
                            <a:srgbClr val="FFFFFF"/>
                          </a:solidFill>
                          <a:latin typeface="Franklin Gothic Book"/>
                        </a:rPr>
                        <a:t>Акцизы</a:t>
                      </a:r>
                      <a:r>
                        <a:rPr lang="ru-RU" sz="1000" b="0" i="0" u="none" strike="noStrike">
                          <a:solidFill>
                            <a:srgbClr val="160F09"/>
                          </a:solidFill>
                          <a:latin typeface="Times New Roman"/>
                        </a:rPr>
                        <a:t> </a:t>
                      </a:r>
                      <a:endParaRPr lang="ru-RU" sz="1000" b="0" i="0" u="none" strike="noStrike">
                        <a:solidFill>
                          <a:srgbClr val="FFFFFF"/>
                        </a:solidFill>
                        <a:latin typeface="Franklin Gothic Book"/>
                      </a:endParaRPr>
                    </a:p>
                  </a:txBody>
                  <a:tcPr marL="340242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644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latin typeface="Franklin Gothic Book"/>
                        </a:rPr>
                        <a:t>11961,8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latin typeface="Franklin Gothic Book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644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latin typeface="Franklin Gothic Book"/>
                        </a:rPr>
                        <a:t>12792,1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latin typeface="Franklin Gothic Book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644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latin typeface="Franklin Gothic Book"/>
                        </a:rPr>
                        <a:t>13572,5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latin typeface="Franklin Gothic Book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644E"/>
                    </a:solidFill>
                  </a:tcPr>
                </a:tc>
              </a:tr>
              <a:tr h="3292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0" i="0" u="none" strike="noStrike" dirty="0">
                          <a:solidFill>
                            <a:srgbClr val="FFFFFF"/>
                          </a:solidFill>
                          <a:latin typeface="Franklin Gothic Book"/>
                        </a:rPr>
                        <a:t>Налог на имущество физических лиц</a:t>
                      </a:r>
                      <a:r>
                        <a:rPr lang="ru-RU" sz="1000" b="0" i="0" u="none" strike="noStrike" dirty="0">
                          <a:solidFill>
                            <a:srgbClr val="160F09"/>
                          </a:solidFill>
                          <a:latin typeface="Times New Roman"/>
                        </a:rPr>
                        <a:t> </a:t>
                      </a:r>
                      <a:endParaRPr lang="ru-RU" sz="1000" b="0" i="0" u="none" strike="noStrike" dirty="0">
                        <a:solidFill>
                          <a:srgbClr val="FFFFFF"/>
                        </a:solidFill>
                        <a:latin typeface="Franklin Gothic Book"/>
                      </a:endParaRPr>
                    </a:p>
                  </a:txBody>
                  <a:tcPr marL="340242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4E3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b="0" i="0" u="none" strike="noStrike" dirty="0" smtClean="0">
                          <a:solidFill>
                            <a:srgbClr val="FFFFFF"/>
                          </a:solidFill>
                          <a:latin typeface="Franklin Gothic Book"/>
                        </a:rPr>
                        <a:t>2882,0</a:t>
                      </a:r>
                      <a:endParaRPr lang="ru-RU" sz="1000" b="0" i="0" u="none" strike="noStrike" dirty="0">
                        <a:solidFill>
                          <a:srgbClr val="FFFFFF"/>
                        </a:solidFill>
                        <a:latin typeface="Franklin Gothic Book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4E3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b="0" i="0" u="none" strike="noStrike" dirty="0" smtClean="0">
                          <a:solidFill>
                            <a:srgbClr val="FFFFFF"/>
                          </a:solidFill>
                          <a:latin typeface="Franklin Gothic Book"/>
                        </a:rPr>
                        <a:t>2931,0</a:t>
                      </a:r>
                      <a:endParaRPr lang="ru-RU" sz="1000" b="0" i="0" u="none" strike="noStrike" dirty="0">
                        <a:solidFill>
                          <a:srgbClr val="FFFFFF"/>
                        </a:solidFill>
                        <a:latin typeface="Franklin Gothic Book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4E3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b="0" i="0" u="none" strike="noStrike" dirty="0" smtClean="0">
                          <a:solidFill>
                            <a:srgbClr val="FFFFFF"/>
                          </a:solidFill>
                          <a:latin typeface="Franklin Gothic Book"/>
                        </a:rPr>
                        <a:t>2981,0</a:t>
                      </a:r>
                      <a:endParaRPr lang="ru-RU" sz="1000" b="0" i="0" u="none" strike="noStrike" dirty="0">
                        <a:solidFill>
                          <a:srgbClr val="FFFFFF"/>
                        </a:solidFill>
                        <a:latin typeface="Franklin Gothic Book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4E3C"/>
                    </a:solidFill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0" i="0" u="none" strike="noStrike" dirty="0">
                          <a:solidFill>
                            <a:srgbClr val="FFFFFF"/>
                          </a:solidFill>
                          <a:latin typeface="Franklin Gothic Book"/>
                        </a:rPr>
                        <a:t>Земельный налог</a:t>
                      </a:r>
                      <a:r>
                        <a:rPr lang="ru-RU" sz="1000" b="0" i="0" u="none" strike="noStrike" dirty="0">
                          <a:solidFill>
                            <a:srgbClr val="160F09"/>
                          </a:solidFill>
                          <a:latin typeface="Times New Roman"/>
                        </a:rPr>
                        <a:t> </a:t>
                      </a:r>
                      <a:endParaRPr lang="ru-RU" sz="1000" b="0" i="0" u="none" strike="noStrike" dirty="0">
                        <a:solidFill>
                          <a:srgbClr val="FFFFFF"/>
                        </a:solidFill>
                        <a:latin typeface="Franklin Gothic Book"/>
                      </a:endParaRPr>
                    </a:p>
                  </a:txBody>
                  <a:tcPr marL="340242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644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b="0" i="0" u="none" strike="noStrike" dirty="0" smtClean="0">
                          <a:solidFill>
                            <a:srgbClr val="FFFFFF"/>
                          </a:solidFill>
                          <a:latin typeface="Franklin Gothic Book"/>
                        </a:rPr>
                        <a:t>71169,0</a:t>
                      </a:r>
                      <a:endParaRPr lang="ru-RU" sz="1000" b="0" i="0" u="none" strike="noStrike" dirty="0">
                        <a:solidFill>
                          <a:srgbClr val="FFFFFF"/>
                        </a:solidFill>
                        <a:latin typeface="Franklin Gothic Book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644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b="0" i="0" u="none" strike="noStrike" dirty="0" smtClean="0">
                          <a:solidFill>
                            <a:srgbClr val="FFFFFF"/>
                          </a:solidFill>
                          <a:latin typeface="Franklin Gothic Book"/>
                        </a:rPr>
                        <a:t>73008,0</a:t>
                      </a:r>
                      <a:endParaRPr lang="ru-RU" sz="1000" b="0" i="0" u="none" strike="noStrike" dirty="0">
                        <a:solidFill>
                          <a:srgbClr val="FFFFFF"/>
                        </a:solidFill>
                        <a:latin typeface="Franklin Gothic Book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644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b="0" i="0" u="none" strike="noStrike" dirty="0" smtClean="0">
                          <a:solidFill>
                            <a:srgbClr val="FFFFFF"/>
                          </a:solidFill>
                          <a:latin typeface="Franklin Gothic Book"/>
                        </a:rPr>
                        <a:t>73072,0</a:t>
                      </a:r>
                      <a:endParaRPr lang="ru-RU" sz="1000" b="0" i="0" u="none" strike="noStrike" dirty="0">
                        <a:solidFill>
                          <a:srgbClr val="FFFFFF"/>
                        </a:solidFill>
                        <a:latin typeface="Franklin Gothic Book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644E"/>
                    </a:solidFill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0" i="0" u="none" strike="noStrike" dirty="0" smtClean="0">
                          <a:solidFill>
                            <a:srgbClr val="FFFFFF"/>
                          </a:solidFill>
                          <a:latin typeface="Franklin Gothic Book"/>
                        </a:rPr>
                        <a:t>Транспортный налог</a:t>
                      </a:r>
                      <a:endParaRPr lang="ru-RU" sz="1000" b="0" i="0" u="none" strike="noStrike" dirty="0">
                        <a:solidFill>
                          <a:srgbClr val="FFFFFF"/>
                        </a:solidFill>
                        <a:latin typeface="Franklin Gothic Book"/>
                      </a:endParaRPr>
                    </a:p>
                  </a:txBody>
                  <a:tcPr marL="340242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644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b="0" i="0" u="none" strike="noStrike" dirty="0" smtClean="0">
                          <a:solidFill>
                            <a:srgbClr val="FFFFFF"/>
                          </a:solidFill>
                          <a:latin typeface="Franklin Gothic Book"/>
                        </a:rPr>
                        <a:t>1144,0</a:t>
                      </a:r>
                      <a:endParaRPr lang="ru-RU" sz="1000" b="0" i="0" u="none" strike="noStrike" dirty="0">
                        <a:solidFill>
                          <a:srgbClr val="FFFFFF"/>
                        </a:solidFill>
                        <a:latin typeface="Franklin Gothic Book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644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b="0" i="0" u="none" strike="noStrike" dirty="0" smtClean="0">
                          <a:solidFill>
                            <a:srgbClr val="FFFFFF"/>
                          </a:solidFill>
                          <a:latin typeface="Franklin Gothic Book"/>
                        </a:rPr>
                        <a:t>1162,0</a:t>
                      </a:r>
                      <a:endParaRPr lang="ru-RU" sz="1000" b="0" i="0" u="none" strike="noStrike" dirty="0">
                        <a:solidFill>
                          <a:srgbClr val="FFFFFF"/>
                        </a:solidFill>
                        <a:latin typeface="Franklin Gothic Book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644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b="0" i="0" u="none" strike="noStrike" dirty="0" smtClean="0">
                          <a:solidFill>
                            <a:srgbClr val="FFFFFF"/>
                          </a:solidFill>
                          <a:latin typeface="Franklin Gothic Book"/>
                        </a:rPr>
                        <a:t>1174,0</a:t>
                      </a:r>
                      <a:endParaRPr lang="ru-RU" sz="1000" b="0" i="0" u="none" strike="noStrike" dirty="0">
                        <a:solidFill>
                          <a:srgbClr val="FFFFFF"/>
                        </a:solidFill>
                        <a:latin typeface="Franklin Gothic Book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644E"/>
                    </a:solidFill>
                  </a:tcPr>
                </a:tc>
              </a:tr>
              <a:tr h="17477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0" i="0" u="none" strike="noStrike" dirty="0">
                          <a:solidFill>
                            <a:srgbClr val="FFFFFF"/>
                          </a:solidFill>
                          <a:latin typeface="Franklin Gothic Book"/>
                        </a:rPr>
                        <a:t>Налоговые доходы</a:t>
                      </a:r>
                      <a:r>
                        <a:rPr lang="ru-RU" sz="1000" b="0" i="0" u="none" strike="noStrike" dirty="0">
                          <a:solidFill>
                            <a:srgbClr val="160F09"/>
                          </a:solidFill>
                          <a:latin typeface="Times New Roman"/>
                        </a:rPr>
                        <a:t> </a:t>
                      </a:r>
                      <a:endParaRPr lang="ru-RU" sz="1000" b="0" i="0" u="none" strike="noStrike" dirty="0">
                        <a:solidFill>
                          <a:srgbClr val="FFFFFF"/>
                        </a:solidFill>
                        <a:latin typeface="Franklin Gothic Book"/>
                      </a:endParaRPr>
                    </a:p>
                  </a:txBody>
                  <a:tcPr marL="340242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4E3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latin typeface="Franklin Gothic Book"/>
                        </a:rPr>
                        <a:t>150216,8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latin typeface="Franklin Gothic Book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4E3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latin typeface="Franklin Gothic Book"/>
                        </a:rPr>
                        <a:t>155160,1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latin typeface="Franklin Gothic Book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4E3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latin typeface="Franklin Gothic Book"/>
                        </a:rPr>
                        <a:t>156914,5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latin typeface="Franklin Gothic Book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4E3C"/>
                    </a:solidFill>
                  </a:tcPr>
                </a:tc>
              </a:tr>
              <a:tr h="17477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0" i="0" u="none" strike="noStrike">
                          <a:solidFill>
                            <a:srgbClr val="FFFFFF"/>
                          </a:solidFill>
                          <a:latin typeface="Franklin Gothic Book"/>
                        </a:rPr>
                        <a:t>Аренда земли</a:t>
                      </a:r>
                      <a:r>
                        <a:rPr lang="ru-RU" sz="1000" b="0" i="0" u="none" strike="noStrike">
                          <a:solidFill>
                            <a:srgbClr val="160F09"/>
                          </a:solidFill>
                          <a:latin typeface="Times New Roman"/>
                        </a:rPr>
                        <a:t> </a:t>
                      </a:r>
                      <a:endParaRPr lang="ru-RU" sz="1000" b="0" i="0" u="none" strike="noStrike">
                        <a:solidFill>
                          <a:srgbClr val="FFFFFF"/>
                        </a:solidFill>
                        <a:latin typeface="Franklin Gothic Book"/>
                      </a:endParaRPr>
                    </a:p>
                  </a:txBody>
                  <a:tcPr marL="340242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644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b="0" i="0" u="none" strike="noStrike" dirty="0" smtClean="0">
                          <a:solidFill>
                            <a:srgbClr val="FFFFFF"/>
                          </a:solidFill>
                          <a:latin typeface="Franklin Gothic Book"/>
                        </a:rPr>
                        <a:t>5367,0</a:t>
                      </a:r>
                      <a:endParaRPr lang="ru-RU" sz="1000" b="0" i="0" u="none" strike="noStrike" dirty="0">
                        <a:solidFill>
                          <a:srgbClr val="FFFFFF"/>
                        </a:solidFill>
                        <a:latin typeface="Franklin Gothic Book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644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b="0" i="0" u="none" strike="noStrike" dirty="0" smtClean="0">
                          <a:solidFill>
                            <a:srgbClr val="FFFFFF"/>
                          </a:solidFill>
                          <a:latin typeface="Franklin Gothic Book"/>
                        </a:rPr>
                        <a:t>5426,0</a:t>
                      </a:r>
                      <a:endParaRPr lang="ru-RU" sz="1000" b="0" i="0" u="none" strike="noStrike" dirty="0">
                        <a:solidFill>
                          <a:srgbClr val="FFFFFF"/>
                        </a:solidFill>
                        <a:latin typeface="Franklin Gothic Book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644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b="0" i="0" u="none" strike="noStrike" dirty="0" smtClean="0">
                          <a:solidFill>
                            <a:srgbClr val="FFFFFF"/>
                          </a:solidFill>
                          <a:latin typeface="Franklin Gothic Book"/>
                        </a:rPr>
                        <a:t>5486,0</a:t>
                      </a:r>
                      <a:endParaRPr lang="ru-RU" sz="1000" b="0" i="0" u="none" strike="noStrike" dirty="0">
                        <a:solidFill>
                          <a:srgbClr val="FFFFFF"/>
                        </a:solidFill>
                        <a:latin typeface="Franklin Gothic Book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644E"/>
                    </a:solidFill>
                  </a:tcPr>
                </a:tc>
              </a:tr>
              <a:tr h="34954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0" i="0" u="none" strike="noStrike">
                          <a:solidFill>
                            <a:srgbClr val="FFFFFF"/>
                          </a:solidFill>
                          <a:latin typeface="Franklin Gothic Book"/>
                        </a:rPr>
                        <a:t>Доходы от продажи земельных участков </a:t>
                      </a:r>
                      <a:r>
                        <a:rPr lang="ru-RU" sz="1000" b="0" i="0" u="none" strike="noStrike">
                          <a:solidFill>
                            <a:srgbClr val="160F09"/>
                          </a:solidFill>
                          <a:latin typeface="Times New Roman"/>
                        </a:rPr>
                        <a:t> </a:t>
                      </a:r>
                      <a:endParaRPr lang="ru-RU" sz="1000" b="0" i="0" u="none" strike="noStrike">
                        <a:solidFill>
                          <a:srgbClr val="FFFFFF"/>
                        </a:solidFill>
                        <a:latin typeface="Franklin Gothic Book"/>
                      </a:endParaRPr>
                    </a:p>
                  </a:txBody>
                  <a:tcPr marL="340242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4E3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b="0" i="0" u="none" strike="noStrike" dirty="0" smtClean="0">
                          <a:solidFill>
                            <a:srgbClr val="FFFFFF"/>
                          </a:solidFill>
                          <a:latin typeface="Franklin Gothic Book"/>
                        </a:rPr>
                        <a:t>1316,0</a:t>
                      </a:r>
                      <a:endParaRPr lang="ru-RU" sz="1000" b="0" i="0" u="none" strike="noStrike" dirty="0">
                        <a:solidFill>
                          <a:srgbClr val="FFFFFF"/>
                        </a:solidFill>
                        <a:latin typeface="Franklin Gothic Book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4E3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b="0" i="0" u="none" strike="noStrike" dirty="0" smtClean="0">
                          <a:solidFill>
                            <a:srgbClr val="FFFFFF"/>
                          </a:solidFill>
                          <a:latin typeface="Franklin Gothic Book"/>
                        </a:rPr>
                        <a:t>1331,0</a:t>
                      </a:r>
                      <a:endParaRPr lang="ru-RU" sz="1000" b="0" i="0" u="none" strike="noStrike" dirty="0">
                        <a:solidFill>
                          <a:srgbClr val="FFFFFF"/>
                        </a:solidFill>
                        <a:latin typeface="Franklin Gothic Book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4E3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b="0" i="0" u="none" strike="noStrike" dirty="0" smtClean="0">
                          <a:solidFill>
                            <a:srgbClr val="FFFFFF"/>
                          </a:solidFill>
                          <a:latin typeface="Franklin Gothic Book"/>
                        </a:rPr>
                        <a:t>1346,0</a:t>
                      </a:r>
                      <a:endParaRPr lang="ru-RU" sz="1000" b="0" i="0" u="none" strike="noStrike" dirty="0">
                        <a:solidFill>
                          <a:srgbClr val="FFFFFF"/>
                        </a:solidFill>
                        <a:latin typeface="Franklin Gothic Book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4E3C"/>
                    </a:solidFill>
                  </a:tcPr>
                </a:tc>
              </a:tr>
              <a:tr h="34954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0" i="0" u="none" strike="noStrike" dirty="0">
                          <a:solidFill>
                            <a:srgbClr val="FFFFFF"/>
                          </a:solidFill>
                          <a:latin typeface="Franklin Gothic Book"/>
                        </a:rPr>
                        <a:t>Платежи при пользовании природными ресурсами</a:t>
                      </a:r>
                    </a:p>
                  </a:txBody>
                  <a:tcPr marL="340242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644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latin typeface="Franklin Gothic Book"/>
                        </a:rPr>
                        <a:t>250,0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latin typeface="Franklin Gothic Book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644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latin typeface="Franklin Gothic Book"/>
                        </a:rPr>
                        <a:t>250,0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latin typeface="Franklin Gothic Book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644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latin typeface="Franklin Gothic Book"/>
                        </a:rPr>
                        <a:t>250,0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latin typeface="Franklin Gothic Book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644E"/>
                    </a:solidFill>
                  </a:tcPr>
                </a:tc>
              </a:tr>
              <a:tr h="34954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0" i="0" u="none" strike="noStrike">
                          <a:solidFill>
                            <a:srgbClr val="FFFFFF"/>
                          </a:solidFill>
                          <a:latin typeface="Franklin Gothic Book"/>
                        </a:rPr>
                        <a:t>Прочие неналоговые доходы бюджетов городских поселений</a:t>
                      </a:r>
                    </a:p>
                  </a:txBody>
                  <a:tcPr marL="340242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644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latin typeface="Franklin Gothic Book"/>
                        </a:rPr>
                        <a:t>376,0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latin typeface="Franklin Gothic Book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644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latin typeface="Franklin Gothic Book"/>
                        </a:rPr>
                        <a:t>380,0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latin typeface="Franklin Gothic Book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644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latin typeface="Franklin Gothic Book"/>
                        </a:rPr>
                        <a:t>390,0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latin typeface="Franklin Gothic Book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644E"/>
                    </a:solidFill>
                  </a:tcPr>
                </a:tc>
              </a:tr>
              <a:tr h="17477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0" i="0" u="none" strike="noStrike" dirty="0">
                          <a:solidFill>
                            <a:srgbClr val="FFFFFF"/>
                          </a:solidFill>
                          <a:latin typeface="Franklin Gothic Book"/>
                        </a:rPr>
                        <a:t>Штрафы</a:t>
                      </a:r>
                      <a:r>
                        <a:rPr lang="ru-RU" sz="1000" b="0" i="0" u="none" strike="noStrike" dirty="0">
                          <a:solidFill>
                            <a:srgbClr val="160F09"/>
                          </a:solidFill>
                          <a:latin typeface="Times New Roman"/>
                        </a:rPr>
                        <a:t> </a:t>
                      </a:r>
                      <a:endParaRPr lang="ru-RU" sz="1000" b="0" i="0" u="none" strike="noStrike" dirty="0">
                        <a:solidFill>
                          <a:srgbClr val="FFFFFF"/>
                        </a:solidFill>
                        <a:latin typeface="Franklin Gothic Book"/>
                      </a:endParaRPr>
                    </a:p>
                  </a:txBody>
                  <a:tcPr marL="340242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4E3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b="0" i="0" u="none" strike="noStrike" dirty="0" smtClean="0">
                          <a:solidFill>
                            <a:srgbClr val="FFFFFF"/>
                          </a:solidFill>
                          <a:latin typeface="Franklin Gothic Book"/>
                        </a:rPr>
                        <a:t>22</a:t>
                      </a:r>
                      <a:endParaRPr lang="ru-RU" sz="1000" b="0" i="0" u="none" strike="noStrike" dirty="0">
                        <a:solidFill>
                          <a:srgbClr val="FFFFFF"/>
                        </a:solidFill>
                        <a:latin typeface="Franklin Gothic Book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4E3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b="0" i="0" u="none" strike="noStrike" dirty="0" smtClean="0">
                          <a:solidFill>
                            <a:srgbClr val="FFFFFF"/>
                          </a:solidFill>
                          <a:latin typeface="Franklin Gothic Book"/>
                        </a:rPr>
                        <a:t>24</a:t>
                      </a:r>
                      <a:endParaRPr lang="ru-RU" sz="1000" b="0" i="0" u="none" strike="noStrike" dirty="0">
                        <a:solidFill>
                          <a:srgbClr val="FFFFFF"/>
                        </a:solidFill>
                        <a:latin typeface="Franklin Gothic Book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4E3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b="0" i="0" u="none" strike="noStrike" dirty="0" smtClean="0">
                          <a:solidFill>
                            <a:srgbClr val="FFFFFF"/>
                          </a:solidFill>
                          <a:latin typeface="Franklin Gothic Book"/>
                        </a:rPr>
                        <a:t>27</a:t>
                      </a:r>
                      <a:endParaRPr lang="ru-RU" sz="1000" b="0" i="0" u="none" strike="noStrike" dirty="0">
                        <a:solidFill>
                          <a:srgbClr val="FFFFFF"/>
                        </a:solidFill>
                        <a:latin typeface="Franklin Gothic Book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4E3C"/>
                    </a:solidFill>
                  </a:tcPr>
                </a:tc>
              </a:tr>
              <a:tr h="21047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0" i="0" u="none" strike="noStrike" dirty="0">
                          <a:solidFill>
                            <a:srgbClr val="FFFFFF"/>
                          </a:solidFill>
                          <a:latin typeface="Franklin Gothic Book"/>
                        </a:rPr>
                        <a:t>Неналоговые доходы</a:t>
                      </a:r>
                      <a:r>
                        <a:rPr lang="ru-RU" sz="1000" b="0" i="0" u="none" strike="noStrike" dirty="0">
                          <a:solidFill>
                            <a:srgbClr val="160F09"/>
                          </a:solidFill>
                          <a:latin typeface="Times New Roman"/>
                        </a:rPr>
                        <a:t> </a:t>
                      </a:r>
                      <a:endParaRPr lang="ru-RU" sz="1000" b="0" i="0" u="none" strike="noStrike" dirty="0">
                        <a:solidFill>
                          <a:srgbClr val="FFFFFF"/>
                        </a:solidFill>
                        <a:latin typeface="Franklin Gothic Book"/>
                      </a:endParaRPr>
                    </a:p>
                  </a:txBody>
                  <a:tcPr marL="340242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644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latin typeface="Franklin Gothic Book"/>
                        </a:rPr>
                        <a:t>7331,0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latin typeface="Franklin Gothic Book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644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latin typeface="Franklin Gothic Book"/>
                        </a:rPr>
                        <a:t>7411,0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latin typeface="Franklin Gothic Book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644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latin typeface="Franklin Gothic Book"/>
                        </a:rPr>
                        <a:t>7499,0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latin typeface="Franklin Gothic Book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644E"/>
                    </a:solidFill>
                  </a:tcPr>
                </a:tc>
              </a:tr>
              <a:tr h="17477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0" i="0" u="none" strike="noStrike" dirty="0">
                          <a:solidFill>
                            <a:srgbClr val="FFFFFF"/>
                          </a:solidFill>
                          <a:latin typeface="Franklin Gothic Book"/>
                        </a:rPr>
                        <a:t>ВСЕГО СОБСТВЕННЫХ ДОХОДОВ</a:t>
                      </a:r>
                      <a:r>
                        <a:rPr lang="ru-RU" sz="1000" b="0" i="0" u="none" strike="noStrike" dirty="0">
                          <a:solidFill>
                            <a:srgbClr val="160F09"/>
                          </a:solidFill>
                          <a:latin typeface="Times New Roman"/>
                        </a:rPr>
                        <a:t> </a:t>
                      </a:r>
                      <a:endParaRPr lang="ru-RU" sz="1000" b="0" i="0" u="none" strike="noStrike" dirty="0">
                        <a:solidFill>
                          <a:srgbClr val="FFFFFF"/>
                        </a:solidFill>
                        <a:latin typeface="Franklin Gothic Book"/>
                      </a:endParaRPr>
                    </a:p>
                  </a:txBody>
                  <a:tcPr marL="340242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4E3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b="0" i="0" u="none" strike="noStrike" dirty="0" smtClean="0">
                          <a:solidFill>
                            <a:srgbClr val="FFFFFF"/>
                          </a:solidFill>
                          <a:latin typeface="Franklin Gothic Book"/>
                        </a:rPr>
                        <a:t>157547,8</a:t>
                      </a:r>
                      <a:endParaRPr lang="ru-RU" sz="1000" b="0" i="0" u="none" strike="noStrike" dirty="0">
                        <a:solidFill>
                          <a:srgbClr val="FFFFFF"/>
                        </a:solidFill>
                        <a:latin typeface="Franklin Gothic Book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4E3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b="0" i="0" u="none" strike="noStrike" dirty="0" smtClean="0">
                          <a:solidFill>
                            <a:srgbClr val="FFFFFF"/>
                          </a:solidFill>
                          <a:latin typeface="Franklin Gothic Book"/>
                        </a:rPr>
                        <a:t>162571,1</a:t>
                      </a:r>
                      <a:endParaRPr lang="ru-RU" sz="1000" b="0" i="0" u="none" strike="noStrike" dirty="0">
                        <a:solidFill>
                          <a:srgbClr val="FFFFFF"/>
                        </a:solidFill>
                        <a:latin typeface="Franklin Gothic Book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4E3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b="0" i="0" u="none" strike="noStrike" dirty="0" smtClean="0">
                          <a:solidFill>
                            <a:srgbClr val="FFFFFF"/>
                          </a:solidFill>
                          <a:latin typeface="Franklin Gothic Book"/>
                        </a:rPr>
                        <a:t>164413,5</a:t>
                      </a:r>
                      <a:endParaRPr lang="ru-RU" sz="1000" b="0" i="0" u="none" strike="noStrike" dirty="0">
                        <a:solidFill>
                          <a:srgbClr val="FFFFFF"/>
                        </a:solidFill>
                        <a:latin typeface="Franklin Gothic Book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4E3C"/>
                    </a:solidFill>
                  </a:tcPr>
                </a:tc>
              </a:tr>
              <a:tr h="17477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0" i="0" u="none" strike="noStrike" dirty="0" smtClean="0">
                          <a:solidFill>
                            <a:srgbClr val="FFFFFF"/>
                          </a:solidFill>
                          <a:latin typeface="Franklin Gothic Book"/>
                        </a:rPr>
                        <a:t>Безвозмездные поступления от негосударственных организаций </a:t>
                      </a:r>
                      <a:endParaRPr lang="ru-RU" sz="1000" b="0" i="0" u="none" strike="noStrike" dirty="0">
                        <a:solidFill>
                          <a:srgbClr val="FFFFFF"/>
                        </a:solidFill>
                        <a:latin typeface="Franklin Gothic Book"/>
                      </a:endParaRPr>
                    </a:p>
                  </a:txBody>
                  <a:tcPr marL="340242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4E3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b="0" i="0" u="none" strike="noStrike" dirty="0" smtClean="0">
                          <a:solidFill>
                            <a:srgbClr val="FFFFFF"/>
                          </a:solidFill>
                          <a:latin typeface="Franklin Gothic Book"/>
                        </a:rPr>
                        <a:t>29965,1</a:t>
                      </a:r>
                      <a:endParaRPr lang="ru-RU" sz="1000" b="0" i="0" u="none" strike="noStrike" dirty="0">
                        <a:solidFill>
                          <a:srgbClr val="FFFFFF"/>
                        </a:solidFill>
                        <a:latin typeface="Franklin Gothic Book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4E3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b="0" i="0" u="none" strike="noStrike" dirty="0" smtClean="0">
                          <a:solidFill>
                            <a:srgbClr val="FFFFFF"/>
                          </a:solidFill>
                          <a:latin typeface="Franklin Gothic Book"/>
                        </a:rPr>
                        <a:t>994,5</a:t>
                      </a:r>
                      <a:endParaRPr lang="ru-RU" sz="1000" b="0" i="0" u="none" strike="noStrike" dirty="0">
                        <a:solidFill>
                          <a:srgbClr val="FFFFFF"/>
                        </a:solidFill>
                        <a:latin typeface="Franklin Gothic Book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4E3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b="0" i="0" u="none" strike="noStrike" dirty="0" smtClean="0">
                          <a:solidFill>
                            <a:srgbClr val="FFFFFF"/>
                          </a:solidFill>
                          <a:latin typeface="Franklin Gothic Book"/>
                        </a:rPr>
                        <a:t>994,4</a:t>
                      </a:r>
                      <a:endParaRPr lang="ru-RU" sz="1000" b="0" i="0" u="none" strike="noStrike" dirty="0">
                        <a:solidFill>
                          <a:srgbClr val="FFFFFF"/>
                        </a:solidFill>
                        <a:latin typeface="Franklin Gothic Book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4E3C"/>
                    </a:solidFill>
                  </a:tcPr>
                </a:tc>
              </a:tr>
              <a:tr h="17477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0" i="0" u="none" strike="noStrike" dirty="0" smtClean="0">
                          <a:solidFill>
                            <a:srgbClr val="FFFFFF"/>
                          </a:solidFill>
                          <a:latin typeface="Franklin Gothic Book"/>
                        </a:rPr>
                        <a:t>Прочие безвозмездные поступления</a:t>
                      </a:r>
                      <a:endParaRPr lang="ru-RU" sz="1000" b="0" i="0" u="none" strike="noStrike" dirty="0">
                        <a:solidFill>
                          <a:srgbClr val="FFFFFF"/>
                        </a:solidFill>
                        <a:latin typeface="Franklin Gothic Book"/>
                      </a:endParaRPr>
                    </a:p>
                  </a:txBody>
                  <a:tcPr marL="340242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4E3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b="0" i="0" u="none" strike="noStrike" dirty="0" smtClean="0">
                          <a:solidFill>
                            <a:srgbClr val="FFFFFF"/>
                          </a:solidFill>
                          <a:latin typeface="Franklin Gothic Book"/>
                        </a:rPr>
                        <a:t>257,0</a:t>
                      </a:r>
                      <a:endParaRPr lang="ru-RU" sz="1000" b="0" i="0" u="none" strike="noStrike" dirty="0">
                        <a:solidFill>
                          <a:srgbClr val="FFFFFF"/>
                        </a:solidFill>
                        <a:latin typeface="Franklin Gothic Book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4E3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b="0" i="0" u="none" strike="noStrike" dirty="0" smtClean="0">
                          <a:solidFill>
                            <a:srgbClr val="FFFFFF"/>
                          </a:solidFill>
                          <a:latin typeface="Franklin Gothic Book"/>
                        </a:rPr>
                        <a:t>30,0</a:t>
                      </a:r>
                      <a:endParaRPr lang="ru-RU" sz="1000" b="0" i="0" u="none" strike="noStrike" dirty="0">
                        <a:solidFill>
                          <a:srgbClr val="FFFFFF"/>
                        </a:solidFill>
                        <a:latin typeface="Franklin Gothic Book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4E3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b="0" i="0" u="none" strike="noStrike" dirty="0" smtClean="0">
                          <a:solidFill>
                            <a:srgbClr val="FFFFFF"/>
                          </a:solidFill>
                          <a:latin typeface="Franklin Gothic Book"/>
                        </a:rPr>
                        <a:t>30,0</a:t>
                      </a:r>
                      <a:endParaRPr lang="ru-RU" sz="1000" b="0" i="0" u="none" strike="noStrike" dirty="0">
                        <a:solidFill>
                          <a:srgbClr val="FFFFFF"/>
                        </a:solidFill>
                        <a:latin typeface="Franklin Gothic Book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4E3C"/>
                    </a:solidFill>
                  </a:tcPr>
                </a:tc>
              </a:tr>
              <a:tr h="34954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0" i="0" u="none" strike="noStrike">
                          <a:solidFill>
                            <a:srgbClr val="FFFFFF"/>
                          </a:solidFill>
                          <a:latin typeface="Franklin Gothic Book"/>
                        </a:rPr>
                        <a:t>ВСЕГО БЕЗВОЗМЕЗДНЫХ ПОСТУПЛЕНИЙ</a:t>
                      </a:r>
                      <a:r>
                        <a:rPr lang="ru-RU" sz="1000" b="0" i="0" u="none" strike="noStrike">
                          <a:solidFill>
                            <a:srgbClr val="160F09"/>
                          </a:solidFill>
                          <a:latin typeface="Times New Roman"/>
                        </a:rPr>
                        <a:t> </a:t>
                      </a:r>
                      <a:endParaRPr lang="ru-RU" sz="1000" b="0" i="0" u="none" strike="noStrike">
                        <a:solidFill>
                          <a:srgbClr val="FFFFFF"/>
                        </a:solidFill>
                        <a:latin typeface="Franklin Gothic Book"/>
                      </a:endParaRPr>
                    </a:p>
                  </a:txBody>
                  <a:tcPr marL="340242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644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b="0" i="0" u="none" strike="noStrike" dirty="0" smtClean="0">
                          <a:solidFill>
                            <a:srgbClr val="FFFFFF"/>
                          </a:solidFill>
                          <a:latin typeface="Franklin Gothic Book"/>
                        </a:rPr>
                        <a:t>30222,1</a:t>
                      </a:r>
                      <a:endParaRPr lang="ru-RU" sz="1000" b="0" i="0" u="none" strike="noStrike" dirty="0">
                        <a:solidFill>
                          <a:srgbClr val="FFFFFF"/>
                        </a:solidFill>
                        <a:latin typeface="Franklin Gothic Book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644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b="0" i="0" u="none" strike="noStrike" dirty="0" smtClean="0">
                          <a:solidFill>
                            <a:srgbClr val="FFFFFF"/>
                          </a:solidFill>
                          <a:latin typeface="Franklin Gothic Book"/>
                        </a:rPr>
                        <a:t>1024,5</a:t>
                      </a:r>
                      <a:endParaRPr lang="ru-RU" sz="1000" b="0" i="0" u="none" strike="noStrike" dirty="0">
                        <a:solidFill>
                          <a:srgbClr val="FFFFFF"/>
                        </a:solidFill>
                        <a:latin typeface="Franklin Gothic Book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644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b="0" i="0" u="none" strike="noStrike" dirty="0" smtClean="0">
                          <a:solidFill>
                            <a:srgbClr val="FFFFFF"/>
                          </a:solidFill>
                          <a:latin typeface="Franklin Gothic Book"/>
                        </a:rPr>
                        <a:t>1024,4</a:t>
                      </a:r>
                      <a:endParaRPr lang="ru-RU" sz="1000" b="0" i="0" u="none" strike="noStrike" dirty="0">
                        <a:solidFill>
                          <a:srgbClr val="FFFFFF"/>
                        </a:solidFill>
                        <a:latin typeface="Franklin Gothic Book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644E"/>
                    </a:solidFill>
                  </a:tcPr>
                </a:tc>
              </a:tr>
              <a:tr h="14823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0" i="0" u="none" strike="noStrike">
                          <a:solidFill>
                            <a:srgbClr val="FFFFFF"/>
                          </a:solidFill>
                          <a:latin typeface="Franklin Gothic Book"/>
                        </a:rPr>
                        <a:t>ВСЕГО ДОХОДОВ</a:t>
                      </a:r>
                      <a:r>
                        <a:rPr lang="ru-RU" sz="1000" b="0" i="0" u="none" strike="noStrike">
                          <a:solidFill>
                            <a:srgbClr val="160F09"/>
                          </a:solidFill>
                          <a:latin typeface="Times New Roman"/>
                        </a:rPr>
                        <a:t> </a:t>
                      </a:r>
                      <a:endParaRPr lang="ru-RU" sz="1000" b="0" i="0" u="none" strike="noStrike">
                        <a:solidFill>
                          <a:srgbClr val="FFFFFF"/>
                        </a:solidFill>
                        <a:latin typeface="Franklin Gothic Book"/>
                      </a:endParaRPr>
                    </a:p>
                  </a:txBody>
                  <a:tcPr marL="340242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4E3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b="0" i="0" u="none" strike="noStrike" dirty="0" smtClean="0">
                          <a:solidFill>
                            <a:srgbClr val="FFFFFF"/>
                          </a:solidFill>
                          <a:latin typeface="Franklin Gothic Book"/>
                        </a:rPr>
                        <a:t>187769,9</a:t>
                      </a:r>
                      <a:endParaRPr lang="ru-RU" sz="1000" b="0" i="0" u="none" strike="noStrike" dirty="0">
                        <a:solidFill>
                          <a:srgbClr val="FFFFFF"/>
                        </a:solidFill>
                        <a:latin typeface="Franklin Gothic Book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4E3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b="0" i="0" u="none" strike="noStrike" dirty="0" smtClean="0">
                          <a:solidFill>
                            <a:srgbClr val="FFFFFF"/>
                          </a:solidFill>
                          <a:latin typeface="Franklin Gothic Book"/>
                        </a:rPr>
                        <a:t>163595,6</a:t>
                      </a:r>
                      <a:endParaRPr lang="ru-RU" sz="1000" b="0" i="0" u="none" strike="noStrike" dirty="0">
                        <a:solidFill>
                          <a:srgbClr val="FFFFFF"/>
                        </a:solidFill>
                        <a:latin typeface="Franklin Gothic Book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4E3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b="0" i="0" u="none" strike="noStrike" dirty="0" smtClean="0">
                          <a:solidFill>
                            <a:srgbClr val="FFFFFF"/>
                          </a:solidFill>
                          <a:latin typeface="Franklin Gothic Book"/>
                        </a:rPr>
                        <a:t>165437,9</a:t>
                      </a:r>
                      <a:endParaRPr lang="ru-RU" sz="1000" b="0" i="0" u="none" strike="noStrike" dirty="0">
                        <a:solidFill>
                          <a:srgbClr val="FFFFFF"/>
                        </a:solidFill>
                        <a:latin typeface="Franklin Gothic Book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4E3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1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68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32656"/>
            <a:ext cx="8229600" cy="792088"/>
          </a:xfrm>
        </p:spPr>
        <p:txBody>
          <a:bodyPr>
            <a:normAutofit/>
          </a:bodyPr>
          <a:lstStyle/>
          <a:p>
            <a:pPr algn="ctr"/>
            <a:r>
              <a:rPr lang="ru-RU" altLang="ru-RU" sz="1600" dirty="0" smtClean="0">
                <a:effectLst/>
                <a:latin typeface="Times New Roman" pitchFamily="18" charset="0"/>
              </a:rPr>
              <a:t>Расходы Таштагольского городского поселения на </a:t>
            </a:r>
            <a:r>
              <a:rPr lang="ru-RU" altLang="ru-RU" sz="1600" dirty="0" smtClean="0">
                <a:effectLst/>
                <a:latin typeface="Times New Roman" pitchFamily="18" charset="0"/>
              </a:rPr>
              <a:t>2024-2026 </a:t>
            </a:r>
            <a:r>
              <a:rPr lang="ru-RU" altLang="ru-RU" sz="1600" dirty="0" smtClean="0">
                <a:effectLst/>
                <a:latin typeface="Times New Roman" pitchFamily="18" charset="0"/>
              </a:rPr>
              <a:t>г.</a:t>
            </a:r>
            <a:br>
              <a:rPr lang="ru-RU" altLang="ru-RU" sz="1600" dirty="0" smtClean="0">
                <a:effectLst/>
                <a:latin typeface="Times New Roman" pitchFamily="18" charset="0"/>
              </a:rPr>
            </a:br>
            <a:r>
              <a:rPr lang="ru-RU" sz="1600" dirty="0" smtClean="0"/>
              <a:t> тыс.руб.</a:t>
            </a:r>
            <a:endParaRPr lang="ru-RU" altLang="ru-RU" sz="1600" dirty="0" smtClean="0">
              <a:effectLst/>
              <a:latin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24000" y="1397000"/>
          <a:ext cx="6936432" cy="4649440"/>
        </p:xfrm>
        <a:graphic>
          <a:graphicData uri="http://schemas.openxmlformats.org/drawingml/2006/table">
            <a:tbl>
              <a:tblPr firstRow="1" bandRow="1">
                <a:tableStyleId>{37CE84F3-28C3-443E-9E96-99CF82512B78}</a:tableStyleId>
              </a:tblPr>
              <a:tblGrid>
                <a:gridCol w="3405190"/>
                <a:gridCol w="1214446"/>
                <a:gridCol w="1071570"/>
                <a:gridCol w="1245226"/>
              </a:tblGrid>
              <a:tr h="591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Наименование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2024 </a:t>
                      </a:r>
                      <a:r>
                        <a:rPr lang="ru-RU" sz="1600" dirty="0" smtClean="0"/>
                        <a:t>год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2025 год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2026 </a:t>
                      </a:r>
                      <a:r>
                        <a:rPr lang="ru-RU" sz="1600" dirty="0" smtClean="0"/>
                        <a:t>год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 (01)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latin typeface="Times New Roman"/>
                        </a:rPr>
                        <a:t>15834,2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latin typeface="Times New Roman"/>
                        </a:rPr>
                        <a:t>15586,7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latin typeface="Times New Roman"/>
                        </a:rPr>
                        <a:t>15437,0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493256">
                <a:tc>
                  <a:txBody>
                    <a:bodyPr/>
                    <a:lstStyle/>
                    <a:p>
                      <a:r>
                        <a:rPr lang="ru-RU" sz="12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деятельность(03)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latin typeface="Times New Roman"/>
                        </a:rPr>
                        <a:t>270,0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latin typeface="Times New Roman"/>
                        </a:rPr>
                        <a:t>120,0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latin typeface="Times New Roman"/>
                        </a:rPr>
                        <a:t>120,0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396096">
                <a:tc>
                  <a:txBody>
                    <a:bodyPr/>
                    <a:lstStyle/>
                    <a:p>
                      <a:r>
                        <a:rPr lang="ru-RU" sz="12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 (04)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latin typeface="Times New Roman"/>
                        </a:rPr>
                        <a:t>45626,7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latin typeface="Times New Roman"/>
                        </a:rPr>
                        <a:t>28310,0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latin typeface="Times New Roman"/>
                        </a:rPr>
                        <a:t>27160,0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Жилищно-коммунальное хозяйство (05)	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latin typeface="Times New Roman"/>
                        </a:rPr>
                        <a:t>42280,0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latin typeface="Times New Roman"/>
                        </a:rPr>
                        <a:t>28770,0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latin typeface="Times New Roman"/>
                        </a:rPr>
                        <a:t>27730,0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3851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Образование (07)	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latin typeface="Times New Roman"/>
                        </a:rPr>
                        <a:t>1760,0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latin typeface="Times New Roman"/>
                        </a:rPr>
                        <a:t>1760,0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latin typeface="Times New Roman"/>
                        </a:rPr>
                        <a:t>1760,0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Культура (08)	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latin typeface="Times New Roman"/>
                        </a:rPr>
                        <a:t>48323,7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latin typeface="Times New Roman"/>
                        </a:rPr>
                        <a:t>48323,7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latin typeface="Times New Roman"/>
                        </a:rPr>
                        <a:t>48323,7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363592">
                <a:tc>
                  <a:txBody>
                    <a:bodyPr/>
                    <a:lstStyle/>
                    <a:p>
                      <a:r>
                        <a:rPr kumimoji="0" lang="ru-RU" sz="1200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Физическая культура и спорт (11)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latin typeface="Times New Roman"/>
                        </a:rPr>
                        <a:t>33475,3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latin typeface="Times New Roman"/>
                        </a:rPr>
                        <a:t>36435,3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latin typeface="Times New Roman"/>
                        </a:rPr>
                        <a:t>36435,3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Средства массовой информации (12)	</a:t>
                      </a:r>
                    </a:p>
                    <a:p>
                      <a:pPr marL="0" algn="l" rtl="0" eaLnBrk="1" latinLnBrk="0" hangingPunct="1"/>
                      <a:endParaRPr kumimoji="0" lang="ru-RU" sz="1200" kern="1200" baseline="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latin typeface="Times New Roman"/>
                        </a:rPr>
                        <a:t>200,0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latin typeface="Times New Roman"/>
                        </a:rPr>
                        <a:t>200,0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latin typeface="Times New Roman"/>
                        </a:rPr>
                        <a:t>200,0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4789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Условно утвержденные расходы (99)	</a:t>
                      </a:r>
                    </a:p>
                    <a:p>
                      <a:pPr marL="0" algn="l" rtl="0" eaLnBrk="1" latinLnBrk="0" hangingPunct="1"/>
                      <a:endParaRPr kumimoji="0" lang="ru-RU" sz="1200" kern="1200" baseline="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latin typeface="Times New Roman"/>
                        </a:rPr>
                        <a:t>0,0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latin typeface="Times New Roman"/>
                        </a:rPr>
                        <a:t>4089,9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latin typeface="Times New Roman"/>
                        </a:rPr>
                        <a:t>8271,9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latin typeface="Times New Roman"/>
                        </a:rPr>
                        <a:t>187769,9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latin typeface="Times New Roman"/>
                        </a:rPr>
                        <a:t>163595,6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latin typeface="Times New Roman"/>
                        </a:rPr>
                        <a:t>165437,9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1640</TotalTime>
  <Words>971</Words>
  <Application>Microsoft Office PowerPoint</Application>
  <PresentationFormat>Экран (4:3)</PresentationFormat>
  <Paragraphs>316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Трек</vt:lpstr>
      <vt:lpstr>Слайд 1</vt:lpstr>
      <vt:lpstr>ПРОГНОЗ ОСНОВНЫХ СОЦИАЛЬНО-ЭКОНОМИЧЕСКИХ ПОКАЗАТЕЛЕЙ ТАШТАГОЛЬСКОГО ГОРОДСКОГО ПОСЕЛЕНИЯ НА 2024 ГОД</vt:lpstr>
      <vt:lpstr> Бюджетный процесс в Таштагольском городском поселении – регламентируемая законодательством Российской Федерации деятельность органов местного самоуправления и иных участников бюджетного процесса по составлению и рассмотрению проектов бюджетов, утверждению и исполнению бюджетов, контролю за их исполнением, осуществлению бюджетного учета, составлению, внешней проверке, рассмотрению и утверждению бюджетной отчетности.  </vt:lpstr>
      <vt:lpstr>Что такое бюджет?</vt:lpstr>
      <vt:lpstr>Слайд 5</vt:lpstr>
      <vt:lpstr>Слайд 6</vt:lpstr>
      <vt:lpstr>Основные характеристики бюджета Таштагольского городского поселения на 2024-2026гг. тыс.руб.</vt:lpstr>
      <vt:lpstr>План по доходам бюджета МО «Таштагольского городского поселения» на 2024-2026 гг.  тыс.руб.</vt:lpstr>
      <vt:lpstr>Расходы Таштагольского городского поселения на 2024-2026 г.  тыс.руб.</vt:lpstr>
      <vt:lpstr>Слайд 10</vt:lpstr>
      <vt:lpstr>Перечень и объемы бюджетных ассигнований  муниципальных программ Таштагольского городского поселения на 2024-2026 года  тыс.руб.</vt:lpstr>
      <vt:lpstr>  Перечень и объемы бюджетных ассигнований  муниципальных программ Таштагольского городского поселения на 2024-2026 года (ПРОДОЛЖЕНИЕ) </vt:lpstr>
      <vt:lpstr>Слайд 13</vt:lpstr>
    </vt:vector>
  </TitlesOfParts>
  <Company>РайФУ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ТАШТАГОЛЬСКОГО МУНИЦИПАЛЬНОГО РАЙОНА НА 2014 ГОД И ПЛАНОВЫЙ ПЕРИОД 2015 И 2016 ГОДОВ</dc:title>
  <dc:creator>Работник</dc:creator>
  <cp:lastModifiedBy>jil</cp:lastModifiedBy>
  <cp:revision>220</cp:revision>
  <dcterms:created xsi:type="dcterms:W3CDTF">2015-05-27T07:54:06Z</dcterms:created>
  <dcterms:modified xsi:type="dcterms:W3CDTF">2023-11-08T09:03:03Z</dcterms:modified>
</cp:coreProperties>
</file>